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1" r:id="rId3"/>
    <p:sldId id="257" r:id="rId4"/>
    <p:sldId id="322" r:id="rId5"/>
    <p:sldId id="274" r:id="rId6"/>
    <p:sldId id="275" r:id="rId7"/>
    <p:sldId id="324" r:id="rId8"/>
    <p:sldId id="281" r:id="rId9"/>
    <p:sldId id="291" r:id="rId10"/>
    <p:sldId id="285" r:id="rId11"/>
    <p:sldId id="298" r:id="rId12"/>
    <p:sldId id="309" r:id="rId14"/>
    <p:sldId id="325" r:id="rId15"/>
    <p:sldId id="280" r:id="rId16"/>
    <p:sldId id="315" r:id="rId17"/>
    <p:sldId id="278" r:id="rId18"/>
    <p:sldId id="323" r:id="rId19"/>
    <p:sldId id="303" r:id="rId20"/>
    <p:sldId id="318" r:id="rId21"/>
    <p:sldId id="317" r:id="rId22"/>
    <p:sldId id="313" r:id="rId23"/>
    <p:sldId id="320" r:id="rId2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E4AA2"/>
    <a:srgbClr val="2FE321"/>
    <a:srgbClr val="27B4C3"/>
    <a:srgbClr val="FF6600"/>
    <a:srgbClr val="387C38"/>
    <a:srgbClr val="3976EF"/>
    <a:srgbClr val="F1881F"/>
    <a:srgbClr val="8C3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4"/>
    <p:restoredTop sz="94660"/>
  </p:normalViewPr>
  <p:slideViewPr>
    <p:cSldViewPr showGuides="1"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E7E53E-0011-4F22-B008-5B3781AB262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GIF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26" name="Freeform 8"/>
            <p:cNvSpPr/>
            <p:nvPr/>
          </p:nvSpPr>
          <p:spPr bwMode="auto">
            <a:xfrm>
              <a:off x="432" y="432"/>
              <a:ext cx="1397" cy="866"/>
            </a:xfrm>
            <a:custGeom>
              <a:avLst/>
              <a:gdLst>
                <a:gd name="T0" fmla="*/ 0 w 1392"/>
                <a:gd name="T1" fmla="*/ 0 h 864"/>
                <a:gd name="T2" fmla="*/ 290 w 1392"/>
                <a:gd name="T3" fmla="*/ 386 h 864"/>
                <a:gd name="T4" fmla="*/ 774 w 1392"/>
                <a:gd name="T5" fmla="*/ 724 h 864"/>
                <a:gd name="T6" fmla="*/ 1016 w 1392"/>
                <a:gd name="T7" fmla="*/ 868 h 864"/>
                <a:gd name="T8" fmla="*/ 1402 w 1392"/>
                <a:gd name="T9" fmla="*/ 820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80" y="432"/>
              <a:ext cx="1184" cy="872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2 h 872"/>
                <a:gd name="T8" fmla="*/ 567 w 1184"/>
                <a:gd name="T9" fmla="*/ 723 h 872"/>
                <a:gd name="T10" fmla="*/ 402 w 1184"/>
                <a:gd name="T11" fmla="*/ 858 h 872"/>
                <a:gd name="T12" fmla="*/ 0 w 1184"/>
                <a:gd name="T13" fmla="*/ 872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384" y="432"/>
              <a:ext cx="1296" cy="1056"/>
            </a:xfrm>
            <a:custGeom>
              <a:avLst/>
              <a:gdLst>
                <a:gd name="T0" fmla="*/ 1200 w 1296"/>
                <a:gd name="T1" fmla="*/ 864 h 1056"/>
                <a:gd name="T2" fmla="*/ 1248 w 1296"/>
                <a:gd name="T3" fmla="*/ 768 h 1056"/>
                <a:gd name="T4" fmla="*/ 1248 w 1296"/>
                <a:gd name="T5" fmla="*/ 720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8 h 1056"/>
                <a:gd name="T18" fmla="*/ 48 w 1296"/>
                <a:gd name="T19" fmla="*/ 720 h 1056"/>
                <a:gd name="T20" fmla="*/ 144 w 1296"/>
                <a:gd name="T21" fmla="*/ 864 h 1056"/>
                <a:gd name="T22" fmla="*/ 288 w 1296"/>
                <a:gd name="T23" fmla="*/ 1056 h 1056"/>
                <a:gd name="T24" fmla="*/ 528 w 1296"/>
                <a:gd name="T25" fmla="*/ 1056 h 1056"/>
                <a:gd name="T26" fmla="*/ 768 w 1296"/>
                <a:gd name="T27" fmla="*/ 1008 h 1056"/>
                <a:gd name="T28" fmla="*/ 960 w 1296"/>
                <a:gd name="T29" fmla="*/ 864 h 1056"/>
                <a:gd name="T30" fmla="*/ 1104 w 1296"/>
                <a:gd name="T31" fmla="*/ 672 h 1056"/>
                <a:gd name="T32" fmla="*/ 1104 w 1296"/>
                <a:gd name="T33" fmla="*/ 528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576" y="576"/>
              <a:ext cx="720" cy="766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38 h 768"/>
                <a:gd name="T12" fmla="*/ 0 w 720"/>
                <a:gd name="T13" fmla="*/ 382 h 768"/>
                <a:gd name="T14" fmla="*/ 0 w 720"/>
                <a:gd name="T15" fmla="*/ 478 h 768"/>
                <a:gd name="T16" fmla="*/ 48 w 720"/>
                <a:gd name="T17" fmla="*/ 620 h 768"/>
                <a:gd name="T18" fmla="*/ 192 w 720"/>
                <a:gd name="T19" fmla="*/ 764 h 768"/>
                <a:gd name="T20" fmla="*/ 336 w 720"/>
                <a:gd name="T21" fmla="*/ 716 h 768"/>
                <a:gd name="T22" fmla="*/ 576 w 720"/>
                <a:gd name="T23" fmla="*/ 716 h 768"/>
                <a:gd name="T24" fmla="*/ 624 w 720"/>
                <a:gd name="T25" fmla="*/ 574 h 768"/>
                <a:gd name="T26" fmla="*/ 720 w 720"/>
                <a:gd name="T27" fmla="*/ 382 h 768"/>
                <a:gd name="T28" fmla="*/ 672 w 720"/>
                <a:gd name="T29" fmla="*/ 238 h 768"/>
                <a:gd name="T30" fmla="*/ 624 w 720"/>
                <a:gd name="T31" fmla="*/ 192 h 768"/>
                <a:gd name="T32" fmla="*/ 624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672" y="720"/>
              <a:ext cx="480" cy="527"/>
            </a:xfrm>
            <a:custGeom>
              <a:avLst/>
              <a:gdLst>
                <a:gd name="T0" fmla="*/ 277 w 720"/>
                <a:gd name="T1" fmla="*/ 45 h 768"/>
                <a:gd name="T2" fmla="*/ 192 w 720"/>
                <a:gd name="T3" fmla="*/ 45 h 768"/>
                <a:gd name="T4" fmla="*/ 128 w 720"/>
                <a:gd name="T5" fmla="*/ 0 h 768"/>
                <a:gd name="T6" fmla="*/ 85 w 720"/>
                <a:gd name="T7" fmla="*/ 45 h 768"/>
                <a:gd name="T8" fmla="*/ 21 w 720"/>
                <a:gd name="T9" fmla="*/ 45 h 768"/>
                <a:gd name="T10" fmla="*/ 21 w 720"/>
                <a:gd name="T11" fmla="*/ 113 h 768"/>
                <a:gd name="T12" fmla="*/ 0 w 720"/>
                <a:gd name="T13" fmla="*/ 181 h 768"/>
                <a:gd name="T14" fmla="*/ 0 w 720"/>
                <a:gd name="T15" fmla="*/ 226 h 768"/>
                <a:gd name="T16" fmla="*/ 21 w 720"/>
                <a:gd name="T17" fmla="*/ 294 h 768"/>
                <a:gd name="T18" fmla="*/ 85 w 720"/>
                <a:gd name="T19" fmla="*/ 362 h 768"/>
                <a:gd name="T20" fmla="*/ 149 w 720"/>
                <a:gd name="T21" fmla="*/ 339 h 768"/>
                <a:gd name="T22" fmla="*/ 256 w 720"/>
                <a:gd name="T23" fmla="*/ 339 h 768"/>
                <a:gd name="T24" fmla="*/ 277 w 720"/>
                <a:gd name="T25" fmla="*/ 271 h 768"/>
                <a:gd name="T26" fmla="*/ 320 w 720"/>
                <a:gd name="T27" fmla="*/ 181 h 768"/>
                <a:gd name="T28" fmla="*/ 299 w 720"/>
                <a:gd name="T29" fmla="*/ 113 h 768"/>
                <a:gd name="T30" fmla="*/ 277 w 720"/>
                <a:gd name="T31" fmla="*/ 91 h 768"/>
                <a:gd name="T32" fmla="*/ 277 w 720"/>
                <a:gd name="T33" fmla="*/ 45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768" y="816"/>
              <a:ext cx="288" cy="286"/>
            </a:xfrm>
            <a:custGeom>
              <a:avLst/>
              <a:gdLst>
                <a:gd name="T0" fmla="*/ 100 w 720"/>
                <a:gd name="T1" fmla="*/ 13 h 768"/>
                <a:gd name="T2" fmla="*/ 69 w 720"/>
                <a:gd name="T3" fmla="*/ 13 h 768"/>
                <a:gd name="T4" fmla="*/ 46 w 720"/>
                <a:gd name="T5" fmla="*/ 0 h 768"/>
                <a:gd name="T6" fmla="*/ 31 w 720"/>
                <a:gd name="T7" fmla="*/ 13 h 768"/>
                <a:gd name="T8" fmla="*/ 8 w 720"/>
                <a:gd name="T9" fmla="*/ 13 h 768"/>
                <a:gd name="T10" fmla="*/ 8 w 720"/>
                <a:gd name="T11" fmla="*/ 33 h 768"/>
                <a:gd name="T12" fmla="*/ 0 w 720"/>
                <a:gd name="T13" fmla="*/ 53 h 768"/>
                <a:gd name="T14" fmla="*/ 0 w 720"/>
                <a:gd name="T15" fmla="*/ 67 h 768"/>
                <a:gd name="T16" fmla="*/ 8 w 720"/>
                <a:gd name="T17" fmla="*/ 86 h 768"/>
                <a:gd name="T18" fmla="*/ 31 w 720"/>
                <a:gd name="T19" fmla="*/ 107 h 768"/>
                <a:gd name="T20" fmla="*/ 54 w 720"/>
                <a:gd name="T21" fmla="*/ 100 h 768"/>
                <a:gd name="T22" fmla="*/ 92 w 720"/>
                <a:gd name="T23" fmla="*/ 100 h 768"/>
                <a:gd name="T24" fmla="*/ 100 w 720"/>
                <a:gd name="T25" fmla="*/ 80 h 768"/>
                <a:gd name="T26" fmla="*/ 115 w 720"/>
                <a:gd name="T27" fmla="*/ 53 h 768"/>
                <a:gd name="T28" fmla="*/ 108 w 720"/>
                <a:gd name="T29" fmla="*/ 33 h 768"/>
                <a:gd name="T30" fmla="*/ 100 w 720"/>
                <a:gd name="T31" fmla="*/ 27 h 768"/>
                <a:gd name="T32" fmla="*/ 100 w 720"/>
                <a:gd name="T33" fmla="*/ 13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364" y="1170"/>
              <a:ext cx="404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20 h 462"/>
                <a:gd name="T4" fmla="*/ 212 w 404"/>
                <a:gd name="T5" fmla="*/ 416 h 462"/>
                <a:gd name="T6" fmla="*/ 404 w 404"/>
                <a:gd name="T7" fmla="*/ 464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364" y="1140"/>
              <a:ext cx="212" cy="682"/>
            </a:xfrm>
            <a:custGeom>
              <a:avLst/>
              <a:gdLst>
                <a:gd name="T0" fmla="*/ 212 w 212"/>
                <a:gd name="T1" fmla="*/ 680 h 684"/>
                <a:gd name="T2" fmla="*/ 68 w 212"/>
                <a:gd name="T3" fmla="*/ 490 h 684"/>
                <a:gd name="T4" fmla="*/ 68 w 212"/>
                <a:gd name="T5" fmla="*/ 394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1344" y="432"/>
              <a:ext cx="481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2 w 480"/>
                <a:gd name="T5" fmla="*/ 336 h 816"/>
                <a:gd name="T6" fmla="*/ 338 w 480"/>
                <a:gd name="T7" fmla="*/ 528 h 816"/>
                <a:gd name="T8" fmla="*/ 338 w 480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92" y="624"/>
              <a:ext cx="950" cy="816"/>
            </a:xfrm>
            <a:custGeom>
              <a:avLst/>
              <a:gdLst>
                <a:gd name="T0" fmla="*/ 0 w 960"/>
                <a:gd name="T1" fmla="*/ 0 h 816"/>
                <a:gd name="T2" fmla="*/ 282 w 960"/>
                <a:gd name="T3" fmla="*/ 192 h 816"/>
                <a:gd name="T4" fmla="*/ 470 w 960"/>
                <a:gd name="T5" fmla="*/ 288 h 816"/>
                <a:gd name="T6" fmla="*/ 706 w 960"/>
                <a:gd name="T7" fmla="*/ 336 h 816"/>
                <a:gd name="T8" fmla="*/ 800 w 960"/>
                <a:gd name="T9" fmla="*/ 528 h 816"/>
                <a:gd name="T10" fmla="*/ 940 w 960"/>
                <a:gd name="T11" fmla="*/ 816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336" y="384"/>
              <a:ext cx="816" cy="769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2 h 768"/>
                <a:gd name="T4" fmla="*/ 576 w 816"/>
                <a:gd name="T5" fmla="*/ 578 h 768"/>
                <a:gd name="T6" fmla="*/ 288 w 816"/>
                <a:gd name="T7" fmla="*/ 770 h 768"/>
                <a:gd name="T8" fmla="*/ 0 w 816"/>
                <a:gd name="T9" fmla="*/ 77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912" y="960"/>
              <a:ext cx="861" cy="144"/>
            </a:xfrm>
            <a:custGeom>
              <a:avLst/>
              <a:gdLst>
                <a:gd name="T0" fmla="*/ 0 w 864"/>
                <a:gd name="T1" fmla="*/ 0 h 144"/>
                <a:gd name="T2" fmla="*/ 382 w 864"/>
                <a:gd name="T3" fmla="*/ 144 h 144"/>
                <a:gd name="T4" fmla="*/ 858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2" descr="1800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Group 23"/>
          <p:cNvGrpSpPr/>
          <p:nvPr userDrawn="1"/>
        </p:nvGrpSpPr>
        <p:grpSpPr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5131" name="Picture 24" descr="4_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25" descr="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26" descr="1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25" name="Picture 27" descr="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8" descr="Ky3uk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29" descr="season_2"/>
          <p:cNvPicPr>
            <a:picLocks noChangeAspect="1"/>
          </p:cNvPicPr>
          <p:nvPr userDrawn="1"/>
        </p:nvPicPr>
        <p:blipFill>
          <a:blip r:embed="rId8"/>
          <a:srcRect l="53087" t="15094" r="12962" b="45284"/>
          <a:stretch>
            <a:fillRect/>
          </a:stretch>
        </p:blipFill>
        <p:spPr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grpSp>
        <p:nvGrpSpPr>
          <p:cNvPr id="4101" name="Group 7"/>
          <p:cNvGrpSpPr/>
          <p:nvPr userDrawn="1"/>
        </p:nvGrpSpPr>
        <p:grpSpPr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5" name="Freeform 8"/>
            <p:cNvSpPr/>
            <p:nvPr/>
          </p:nvSpPr>
          <p:spPr bwMode="auto">
            <a:xfrm>
              <a:off x="432" y="431"/>
              <a:ext cx="1392" cy="865"/>
            </a:xfrm>
            <a:custGeom>
              <a:avLst/>
              <a:gdLst>
                <a:gd name="T0" fmla="*/ 0 w 1392"/>
                <a:gd name="T1" fmla="*/ 0 h 864"/>
                <a:gd name="T2" fmla="*/ 288 w 1392"/>
                <a:gd name="T3" fmla="*/ 384 h 864"/>
                <a:gd name="T4" fmla="*/ 768 w 1392"/>
                <a:gd name="T5" fmla="*/ 722 h 864"/>
                <a:gd name="T6" fmla="*/ 1008 w 1392"/>
                <a:gd name="T7" fmla="*/ 866 h 864"/>
                <a:gd name="T8" fmla="*/ 1392 w 1392"/>
                <a:gd name="T9" fmla="*/ 81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Freeform 9"/>
            <p:cNvSpPr/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10"/>
            <p:cNvSpPr/>
            <p:nvPr/>
          </p:nvSpPr>
          <p:spPr bwMode="auto">
            <a:xfrm>
              <a:off x="180" y="432"/>
              <a:ext cx="1184" cy="873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4 h 872"/>
                <a:gd name="T8" fmla="*/ 567 w 1184"/>
                <a:gd name="T9" fmla="*/ 725 h 872"/>
                <a:gd name="T10" fmla="*/ 402 w 1184"/>
                <a:gd name="T11" fmla="*/ 860 h 872"/>
                <a:gd name="T12" fmla="*/ 0 w 1184"/>
                <a:gd name="T13" fmla="*/ 874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11"/>
            <p:cNvSpPr/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2"/>
            <p:cNvSpPr/>
            <p:nvPr/>
          </p:nvSpPr>
          <p:spPr bwMode="auto">
            <a:xfrm>
              <a:off x="384" y="432"/>
              <a:ext cx="1296" cy="1057"/>
            </a:xfrm>
            <a:custGeom>
              <a:avLst/>
              <a:gdLst>
                <a:gd name="T0" fmla="*/ 1200 w 1296"/>
                <a:gd name="T1" fmla="*/ 866 h 1056"/>
                <a:gd name="T2" fmla="*/ 1248 w 1296"/>
                <a:gd name="T3" fmla="*/ 770 h 1056"/>
                <a:gd name="T4" fmla="*/ 1248 w 1296"/>
                <a:gd name="T5" fmla="*/ 722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30 h 1056"/>
                <a:gd name="T18" fmla="*/ 48 w 1296"/>
                <a:gd name="T19" fmla="*/ 722 h 1056"/>
                <a:gd name="T20" fmla="*/ 144 w 1296"/>
                <a:gd name="T21" fmla="*/ 866 h 1056"/>
                <a:gd name="T22" fmla="*/ 288 w 1296"/>
                <a:gd name="T23" fmla="*/ 1058 h 1056"/>
                <a:gd name="T24" fmla="*/ 528 w 1296"/>
                <a:gd name="T25" fmla="*/ 1058 h 1056"/>
                <a:gd name="T26" fmla="*/ 768 w 1296"/>
                <a:gd name="T27" fmla="*/ 1010 h 1056"/>
                <a:gd name="T28" fmla="*/ 960 w 1296"/>
                <a:gd name="T29" fmla="*/ 866 h 1056"/>
                <a:gd name="T30" fmla="*/ 1104 w 1296"/>
                <a:gd name="T31" fmla="*/ 674 h 1056"/>
                <a:gd name="T32" fmla="*/ 1104 w 1296"/>
                <a:gd name="T33" fmla="*/ 530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3"/>
            <p:cNvSpPr/>
            <p:nvPr/>
          </p:nvSpPr>
          <p:spPr bwMode="auto">
            <a:xfrm>
              <a:off x="576" y="576"/>
              <a:ext cx="721" cy="768"/>
            </a:xfrm>
            <a:custGeom>
              <a:avLst/>
              <a:gdLst>
                <a:gd name="T0" fmla="*/ 626 w 720"/>
                <a:gd name="T1" fmla="*/ 96 h 768"/>
                <a:gd name="T2" fmla="*/ 434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8 w 720"/>
                <a:gd name="T23" fmla="*/ 720 h 768"/>
                <a:gd name="T24" fmla="*/ 626 w 720"/>
                <a:gd name="T25" fmla="*/ 576 h 768"/>
                <a:gd name="T26" fmla="*/ 722 w 720"/>
                <a:gd name="T27" fmla="*/ 384 h 768"/>
                <a:gd name="T28" fmla="*/ 674 w 720"/>
                <a:gd name="T29" fmla="*/ 240 h 768"/>
                <a:gd name="T30" fmla="*/ 626 w 720"/>
                <a:gd name="T31" fmla="*/ 192 h 768"/>
                <a:gd name="T32" fmla="*/ 626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4"/>
            <p:cNvSpPr/>
            <p:nvPr/>
          </p:nvSpPr>
          <p:spPr bwMode="auto">
            <a:xfrm>
              <a:off x="672" y="720"/>
              <a:ext cx="480" cy="528"/>
            </a:xfrm>
            <a:custGeom>
              <a:avLst/>
              <a:gdLst>
                <a:gd name="T0" fmla="*/ 277 w 720"/>
                <a:gd name="T1" fmla="*/ 45 h 768"/>
                <a:gd name="T2" fmla="*/ 192 w 720"/>
                <a:gd name="T3" fmla="*/ 45 h 768"/>
                <a:gd name="T4" fmla="*/ 128 w 720"/>
                <a:gd name="T5" fmla="*/ 0 h 768"/>
                <a:gd name="T6" fmla="*/ 85 w 720"/>
                <a:gd name="T7" fmla="*/ 45 h 768"/>
                <a:gd name="T8" fmla="*/ 21 w 720"/>
                <a:gd name="T9" fmla="*/ 45 h 768"/>
                <a:gd name="T10" fmla="*/ 21 w 720"/>
                <a:gd name="T11" fmla="*/ 113 h 768"/>
                <a:gd name="T12" fmla="*/ 0 w 720"/>
                <a:gd name="T13" fmla="*/ 182 h 768"/>
                <a:gd name="T14" fmla="*/ 0 w 720"/>
                <a:gd name="T15" fmla="*/ 227 h 768"/>
                <a:gd name="T16" fmla="*/ 21 w 720"/>
                <a:gd name="T17" fmla="*/ 295 h 768"/>
                <a:gd name="T18" fmla="*/ 85 w 720"/>
                <a:gd name="T19" fmla="*/ 363 h 768"/>
                <a:gd name="T20" fmla="*/ 149 w 720"/>
                <a:gd name="T21" fmla="*/ 340 h 768"/>
                <a:gd name="T22" fmla="*/ 256 w 720"/>
                <a:gd name="T23" fmla="*/ 340 h 768"/>
                <a:gd name="T24" fmla="*/ 277 w 720"/>
                <a:gd name="T25" fmla="*/ 272 h 768"/>
                <a:gd name="T26" fmla="*/ 320 w 720"/>
                <a:gd name="T27" fmla="*/ 182 h 768"/>
                <a:gd name="T28" fmla="*/ 299 w 720"/>
                <a:gd name="T29" fmla="*/ 113 h 768"/>
                <a:gd name="T30" fmla="*/ 277 w 720"/>
                <a:gd name="T31" fmla="*/ 91 h 768"/>
                <a:gd name="T32" fmla="*/ 277 w 720"/>
                <a:gd name="T33" fmla="*/ 45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15"/>
            <p:cNvSpPr/>
            <p:nvPr/>
          </p:nvSpPr>
          <p:spPr bwMode="auto">
            <a:xfrm>
              <a:off x="769" y="815"/>
              <a:ext cx="288" cy="289"/>
            </a:xfrm>
            <a:custGeom>
              <a:avLst/>
              <a:gdLst>
                <a:gd name="T0" fmla="*/ 100 w 720"/>
                <a:gd name="T1" fmla="*/ 14 h 768"/>
                <a:gd name="T2" fmla="*/ 69 w 720"/>
                <a:gd name="T3" fmla="*/ 14 h 768"/>
                <a:gd name="T4" fmla="*/ 46 w 720"/>
                <a:gd name="T5" fmla="*/ 0 h 768"/>
                <a:gd name="T6" fmla="*/ 31 w 720"/>
                <a:gd name="T7" fmla="*/ 14 h 768"/>
                <a:gd name="T8" fmla="*/ 8 w 720"/>
                <a:gd name="T9" fmla="*/ 14 h 768"/>
                <a:gd name="T10" fmla="*/ 8 w 720"/>
                <a:gd name="T11" fmla="*/ 34 h 768"/>
                <a:gd name="T12" fmla="*/ 0 w 720"/>
                <a:gd name="T13" fmla="*/ 55 h 768"/>
                <a:gd name="T14" fmla="*/ 0 w 720"/>
                <a:gd name="T15" fmla="*/ 68 h 768"/>
                <a:gd name="T16" fmla="*/ 8 w 720"/>
                <a:gd name="T17" fmla="*/ 88 h 768"/>
                <a:gd name="T18" fmla="*/ 31 w 720"/>
                <a:gd name="T19" fmla="*/ 109 h 768"/>
                <a:gd name="T20" fmla="*/ 54 w 720"/>
                <a:gd name="T21" fmla="*/ 102 h 768"/>
                <a:gd name="T22" fmla="*/ 92 w 720"/>
                <a:gd name="T23" fmla="*/ 102 h 768"/>
                <a:gd name="T24" fmla="*/ 100 w 720"/>
                <a:gd name="T25" fmla="*/ 82 h 768"/>
                <a:gd name="T26" fmla="*/ 115 w 720"/>
                <a:gd name="T27" fmla="*/ 55 h 768"/>
                <a:gd name="T28" fmla="*/ 108 w 720"/>
                <a:gd name="T29" fmla="*/ 34 h 768"/>
                <a:gd name="T30" fmla="*/ 100 w 720"/>
                <a:gd name="T31" fmla="*/ 27 h 768"/>
                <a:gd name="T32" fmla="*/ 100 w 720"/>
                <a:gd name="T33" fmla="*/ 14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Freeform 16"/>
            <p:cNvSpPr/>
            <p:nvPr/>
          </p:nvSpPr>
          <p:spPr bwMode="auto">
            <a:xfrm>
              <a:off x="363" y="1170"/>
              <a:ext cx="405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20 h 462"/>
                <a:gd name="T4" fmla="*/ 214 w 404"/>
                <a:gd name="T5" fmla="*/ 416 h 462"/>
                <a:gd name="T6" fmla="*/ 406 w 404"/>
                <a:gd name="T7" fmla="*/ 464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Freeform 17"/>
            <p:cNvSpPr/>
            <p:nvPr/>
          </p:nvSpPr>
          <p:spPr bwMode="auto">
            <a:xfrm>
              <a:off x="363" y="1140"/>
              <a:ext cx="212" cy="685"/>
            </a:xfrm>
            <a:custGeom>
              <a:avLst/>
              <a:gdLst>
                <a:gd name="T0" fmla="*/ 212 w 212"/>
                <a:gd name="T1" fmla="*/ 686 h 684"/>
                <a:gd name="T2" fmla="*/ 68 w 212"/>
                <a:gd name="T3" fmla="*/ 494 h 684"/>
                <a:gd name="T4" fmla="*/ 68 w 212"/>
                <a:gd name="T5" fmla="*/ 398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Freeform 18"/>
            <p:cNvSpPr/>
            <p:nvPr/>
          </p:nvSpPr>
          <p:spPr bwMode="auto">
            <a:xfrm>
              <a:off x="1343" y="431"/>
              <a:ext cx="481" cy="817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2 w 480"/>
                <a:gd name="T5" fmla="*/ 336 h 816"/>
                <a:gd name="T6" fmla="*/ 338 w 480"/>
                <a:gd name="T7" fmla="*/ 530 h 816"/>
                <a:gd name="T8" fmla="*/ 338 w 480"/>
                <a:gd name="T9" fmla="*/ 81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Freeform 19"/>
            <p:cNvSpPr/>
            <p:nvPr/>
          </p:nvSpPr>
          <p:spPr bwMode="auto">
            <a:xfrm>
              <a:off x="192" y="623"/>
              <a:ext cx="958" cy="817"/>
            </a:xfrm>
            <a:custGeom>
              <a:avLst/>
              <a:gdLst>
                <a:gd name="T0" fmla="*/ 0 w 960"/>
                <a:gd name="T1" fmla="*/ 0 h 816"/>
                <a:gd name="T2" fmla="*/ 286 w 960"/>
                <a:gd name="T3" fmla="*/ 192 h 816"/>
                <a:gd name="T4" fmla="*/ 478 w 960"/>
                <a:gd name="T5" fmla="*/ 288 h 816"/>
                <a:gd name="T6" fmla="*/ 718 w 960"/>
                <a:gd name="T7" fmla="*/ 336 h 816"/>
                <a:gd name="T8" fmla="*/ 812 w 960"/>
                <a:gd name="T9" fmla="*/ 530 h 816"/>
                <a:gd name="T10" fmla="*/ 956 w 960"/>
                <a:gd name="T11" fmla="*/ 818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Freeform 20"/>
            <p:cNvSpPr/>
            <p:nvPr/>
          </p:nvSpPr>
          <p:spPr bwMode="auto">
            <a:xfrm>
              <a:off x="336" y="384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0 h 768"/>
                <a:gd name="T4" fmla="*/ 576 w 816"/>
                <a:gd name="T5" fmla="*/ 576 h 768"/>
                <a:gd name="T6" fmla="*/ 288 w 816"/>
                <a:gd name="T7" fmla="*/ 768 h 768"/>
                <a:gd name="T8" fmla="*/ 0 w 816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Freeform 21"/>
            <p:cNvSpPr/>
            <p:nvPr/>
          </p:nvSpPr>
          <p:spPr bwMode="auto">
            <a:xfrm>
              <a:off x="912" y="960"/>
              <a:ext cx="864" cy="144"/>
            </a:xfrm>
            <a:custGeom>
              <a:avLst/>
              <a:gdLst>
                <a:gd name="T0" fmla="*/ 0 w 864"/>
                <a:gd name="T1" fmla="*/ 0 h 144"/>
                <a:gd name="T2" fmla="*/ 384 w 864"/>
                <a:gd name="T3" fmla="*/ 144 h 144"/>
                <a:gd name="T4" fmla="*/ 864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02" name="Group 22"/>
          <p:cNvGrpSpPr/>
          <p:nvPr userDrawn="1"/>
        </p:nvGrpSpPr>
        <p:grpSpPr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4104" name="Picture 23" descr="4_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5" name="Picture 24" descr="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Picture 25" descr="1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03" name="Picture 26" descr="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microsoft.com/office/2007/relationships/media" Target="file:///C:\Users\&#1052;&#1072;&#1082;&#1089;\Desktop\InShot_20230310_164049999.mp4" TargetMode="External"/><Relationship Id="rId1" Type="http://schemas.openxmlformats.org/officeDocument/2006/relationships/video" Target="file:///C:\Users\&#1052;&#1072;&#1082;&#1089;\Desktop\InShot_20230310_164049999.mp4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2.png"/><Relationship Id="rId2" Type="http://schemas.microsoft.com/office/2007/relationships/media" Target="file:///C:\Users\&#1052;&#1072;&#1082;&#1089;\Desktop\InShot_20230310_165814909.mp4" TargetMode="External"/><Relationship Id="rId1" Type="http://schemas.openxmlformats.org/officeDocument/2006/relationships/video" Target="file:///C:\Users\&#1052;&#1072;&#1082;&#1089;\Desktop\InShot_20230310_165814909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oleObject" Target="../embeddings/Workbook1.xls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oleObject" Target="../embeddings/Workbook2.xls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oleObject" Target="../embeddings/Workbook3.xls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Box 5"/>
          <p:cNvSpPr txBox="1"/>
          <p:nvPr/>
        </p:nvSpPr>
        <p:spPr>
          <a:xfrm>
            <a:off x="4000500" y="2928938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147" name="Прямоугольник 6"/>
          <p:cNvSpPr/>
          <p:nvPr/>
        </p:nvSpPr>
        <p:spPr>
          <a:xfrm>
            <a:off x="1143000" y="285750"/>
            <a:ext cx="714375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endParaRPr lang="ru-RU" altLang="ru-RU" sz="12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28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474663" y="2057400"/>
            <a:ext cx="8153400" cy="35998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«Паутина – </a:t>
            </a:r>
            <a:endParaRPr lang="ru-RU" altLang="ru-RU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уникальное явление природы?»</a:t>
            </a:r>
            <a:endParaRPr lang="ru-RU" altLang="ru-RU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Мясоедов Артём ,</a:t>
            </a:r>
            <a:endParaRPr lang="ru-RU" altLang="ru-RU"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 4 «А» класса</a:t>
            </a:r>
            <a:endParaRPr lang="ru-RU" altLang="ru-RU"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Мясоедова Наталья Владимировна, учитель биологии</a:t>
            </a:r>
            <a:endParaRPr lang="ru-RU" altLang="ru-RU" sz="2400" b="1" dirty="0">
              <a:solidFill>
                <a:srgbClr val="2D2D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5"/>
          <p:cNvSpPr/>
          <p:nvPr/>
        </p:nvSpPr>
        <p:spPr>
          <a:xfrm>
            <a:off x="533400" y="171450"/>
            <a:ext cx="8229600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ru-RU" altLang="ru-RU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общеобразовательное учреждение </a:t>
            </a:r>
            <a:endParaRPr lang="ru-RU" altLang="ru-RU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общеобразовательная школа №1» </a:t>
            </a:r>
            <a:endParaRPr lang="ru-RU" altLang="ru-RU" dirty="0">
              <a:solidFill>
                <a:srgbClr val="262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административно-территориального образования посёлок Солнечный Красноярского края</a:t>
            </a:r>
            <a:endParaRPr lang="ru-RU" altLang="ru-RU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914400"/>
          </a:xfrm>
          <a:noFill/>
          <a:ln>
            <a:noFill/>
          </a:ln>
        </p:spPr>
        <p:txBody>
          <a:bodyPr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паутины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2" descr="G:\пауки\Spiders_1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1524000"/>
            <a:ext cx="2017542" cy="1783189"/>
          </a:xfrm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19600"/>
            <a:ext cx="2057400" cy="173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2" descr="G:\пауки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343400"/>
            <a:ext cx="2133600" cy="175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19600"/>
            <a:ext cx="2028024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275" y="1524000"/>
            <a:ext cx="214312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7" name="Рисунок 14" descr="Паучья се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461964"/>
            <a:ext cx="2057400" cy="186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-1" y="3581400"/>
            <a:ext cx="3233129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Зигзагообразная паутина</a:t>
            </a:r>
            <a:endParaRPr kumimoji="0" lang="ru-RU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55098" y="3657600"/>
            <a:ext cx="228915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Круглая паутина</a:t>
            </a:r>
            <a:endParaRPr kumimoji="0" lang="ru-RU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39451" y="3657600"/>
            <a:ext cx="2505301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Паутина-лестница</a:t>
            </a:r>
            <a:endParaRPr kumimoji="0" lang="ru-RU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8980" y="6248400"/>
            <a:ext cx="203908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Паутина-конус</a:t>
            </a:r>
            <a:endParaRPr kumimoji="0" lang="ru-RU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6096000"/>
            <a:ext cx="2305591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Паутина-гамак</a:t>
            </a:r>
            <a:endParaRPr kumimoji="0" lang="ru-RU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066" y="6248400"/>
            <a:ext cx="200061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Паутина-сетка</a:t>
            </a:r>
            <a:endParaRPr kumimoji="0" lang="ru-RU" sz="20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Содержимое 6" descr="паутина.jpg"/>
          <p:cNvPicPr>
            <a:picLocks noGrp="1"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00600" y="1219200"/>
            <a:ext cx="3978502" cy="504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2"/>
          <p:cNvSpPr txBox="1"/>
          <p:nvPr/>
        </p:nvSpPr>
        <p:spPr>
          <a:xfrm>
            <a:off x="1143000" y="381000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Паук-крестовик плетёт круглую  паутину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2" descr="http://podkat.ru/uploads/posts/1250499566_pautina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48" y="1219200"/>
            <a:ext cx="393095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  <a:ln>
            <a:noFill/>
          </a:ln>
        </p:spPr>
        <p:txBody>
          <a:bodyPr/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 плетёт паутину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nShot_20230310_16404999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43000" y="1524000"/>
            <a:ext cx="7010400" cy="4419600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Паук-крестовик охотится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nShot_20230310_165814909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90600" y="1371600"/>
            <a:ext cx="69342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Заголовок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ln>
            <a:noFill/>
          </a:ln>
        </p:spPr>
        <p:txBody>
          <a:bodyPr wrap="square" lIns="91440" tIns="45720" rIns="91440" bIns="45720" anchor="ctr" anchorCtr="0"/>
          <a:p>
            <a:pPr>
              <a:buClrTx/>
              <a:buSzTx/>
              <a:buFontTx/>
            </a:pPr>
            <a:r>
              <a:rPr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Эксперимент</a:t>
            </a:r>
            <a:endParaRPr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305800" cy="990600"/>
          </a:xfrm>
          <a:ln>
            <a:noFill/>
          </a:ln>
        </p:spPr>
        <p:txBody>
          <a:bodyPr wrap="square" lIns="91440" tIns="45720" rIns="91440" bIns="45720" anchor="t" anchorCtr="0"/>
          <a:p>
            <a:pPr>
              <a:buClrTx/>
              <a:buSzTx/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Вывод: </a:t>
            </a:r>
            <a:r>
              <a:rPr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Лапки паука смазаны маслянистым веществом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6388" name="Содержимое 4" descr="C:\Users\Макс\Desktop\Артём\Фото Паук\IMG_20230226_171601_resized_20230227_100425699.jpg"/>
          <p:cNvPicPr>
            <a:picLocks noGrp="1"/>
          </p:cNvPicPr>
          <p:nvPr>
            <p:ph/>
          </p:nvPr>
        </p:nvPicPr>
        <p:blipFill>
          <a:blip r:embed="rId1"/>
          <a:srcRect t="14333"/>
          <a:stretch>
            <a:fillRect/>
          </a:stretch>
        </p:blipFill>
        <p:spPr>
          <a:xfrm>
            <a:off x="762000" y="1295400"/>
            <a:ext cx="3124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Рисунок 5" descr="C:\Users\Макс\Desktop\Артём\Фото Паук\IMG_20230226_171718_resized_20230227_100703750.jpg"/>
          <p:cNvPicPr>
            <a:picLocks noChangeAspect="1"/>
          </p:cNvPicPr>
          <p:nvPr/>
        </p:nvPicPr>
        <p:blipFill>
          <a:blip r:embed="rId2"/>
          <a:srcRect t="19090"/>
          <a:stretch>
            <a:fillRect/>
          </a:stretch>
        </p:blipFill>
        <p:spPr>
          <a:xfrm>
            <a:off x="5029200" y="1295400"/>
            <a:ext cx="31242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"/>
          <p:cNvSpPr txBox="1"/>
          <p:nvPr/>
        </p:nvSpPr>
        <p:spPr>
          <a:xfrm>
            <a:off x="685800" y="228600"/>
            <a:ext cx="7772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Опыт: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«Свойства паутины в воде»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Рисунок 7" descr="C:\Users\Макс\Desktop\Артём\Фото Паук\IMG_20230226_170323_resized_20230227_100148457.jpg"/>
          <p:cNvPicPr>
            <a:picLocks noChangeAspect="1"/>
          </p:cNvPicPr>
          <p:nvPr/>
        </p:nvPicPr>
        <p:blipFill>
          <a:blip r:embed="rId1"/>
          <a:srcRect l="2995" t="10393" b="19943"/>
          <a:stretch>
            <a:fillRect/>
          </a:stretch>
        </p:blipFill>
        <p:spPr>
          <a:xfrm>
            <a:off x="1066800" y="1447800"/>
            <a:ext cx="2895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Рисунок 8" descr="C:\Users\Макс\Desktop\Артём\Фото Паук\IMG_20230226_171231_resized_20230227_100148080.jpg"/>
          <p:cNvPicPr>
            <a:picLocks noChangeAspect="1"/>
          </p:cNvPicPr>
          <p:nvPr/>
        </p:nvPicPr>
        <p:blipFill>
          <a:blip r:embed="rId2"/>
          <a:srcRect t="9375"/>
          <a:stretch>
            <a:fillRect/>
          </a:stretch>
        </p:blipFill>
        <p:spPr>
          <a:xfrm>
            <a:off x="5334000" y="1524000"/>
            <a:ext cx="28194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7391400" cy="1066800"/>
          </a:xfrm>
          <a:ln>
            <a:noFill/>
          </a:ln>
        </p:spPr>
        <p:txBody>
          <a:bodyPr wrap="square" lIns="91440" tIns="45720" rIns="91440" bIns="45720" anchor="t" anchorCtr="0"/>
          <a:p>
            <a:pPr>
              <a:buClrTx/>
              <a:buSzTx/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Вывод: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Паутина не растворяется в воде и не намокает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2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382000" cy="990600"/>
          </a:xfrm>
          <a:ln>
            <a:noFill/>
          </a:ln>
        </p:spPr>
        <p:txBody>
          <a:bodyPr wrap="square" lIns="91440" tIns="45720" rIns="91440" bIns="45720" anchor="ctr" anchorCtr="0"/>
          <a:p>
            <a:pPr>
              <a:buClrTx/>
              <a:buSzTx/>
              <a:buFontTx/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Опыт: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«Прочность и эластичность паутины»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843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6858000" cy="838200"/>
          </a:xfrm>
          <a:ln>
            <a:noFill/>
          </a:ln>
        </p:spPr>
        <p:txBody>
          <a:bodyPr wrap="square" lIns="91440" tIns="45720" rIns="91440" bIns="45720" anchor="t" anchorCtr="0"/>
          <a:p>
            <a:pPr>
              <a:buClrTx/>
              <a:buSzTx/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Вывод: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Паутина эластичная и очень прочная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436" name="Рисунок 4" descr="C:\Users\Макс\Desktop\Артём\Фото Паук\IMG_20230304_162855_resized_20230306_09570673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981200"/>
            <a:ext cx="28956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Рисунок 5" descr="C:\Users\Макс\Desktop\Артём\Фото Паук\IMG_20230226_171458_resized_20230227_1004508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05000"/>
            <a:ext cx="28194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5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153400" cy="762000"/>
          </a:xfrm>
          <a:ln>
            <a:noFill/>
          </a:ln>
        </p:spPr>
        <p:txBody>
          <a:bodyPr wrap="square" lIns="91440" tIns="45720" rIns="91440" bIns="45720" anchor="ctr" anchorCtr="0"/>
          <a:p>
            <a:pPr>
              <a:buClrTx/>
              <a:buSzTx/>
              <a:buFontTx/>
            </a:pPr>
            <a:r>
              <a:rPr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Опыт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«Натуральное происхождение паутины»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945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7696200" cy="1219200"/>
          </a:xfrm>
          <a:ln>
            <a:noFill/>
          </a:ln>
        </p:spPr>
        <p:txBody>
          <a:bodyPr wrap="square" lIns="91440" tIns="45720" rIns="91440" bIns="45720" anchor="t" anchorCtr="0"/>
          <a:p>
            <a:pPr>
              <a:buClrTx/>
              <a:buSzTx/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Вывод: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Свойства паутины сходны 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ClrTx/>
              <a:buSzTx/>
            </a:pP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 свойствами натуральных материалов.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460" name="Рисунок 8" descr="C:\Users\Макс\Desktop\Артём\Фото Паук\IMG_20230226_171356_resized_20230227_10033916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600200"/>
            <a:ext cx="28194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noFill/>
          <a:ln>
            <a:noFill/>
          </a:ln>
        </p:spPr>
        <p:txBody>
          <a:bodyPr/>
          <a:p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паутины человеком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Содержимое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noFill/>
          <a:ln>
            <a:noFill/>
          </a:ln>
        </p:spPr>
        <p:txBody>
          <a:bodyPr/>
          <a:p>
            <a:pPr algn="ctr"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Используют: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леску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одежды (шляпы)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народной медицине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Планируют: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Сшивать нервные ткани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сверхпрочный текстиль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имплантов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корпусов летательных аппаратов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>
            <a:noFill/>
          </a:ln>
        </p:spPr>
        <p:txBody>
          <a:bodyPr/>
          <a:p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Содержимое 7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  <a:noFill/>
          <a:ln>
            <a:noFill/>
          </a:ln>
        </p:spPr>
        <p:txBody>
          <a:bodyPr/>
          <a:p>
            <a:pPr algn="ctr">
              <a:buNone/>
            </a:pPr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литературу, понаблюдав за жизнью пауков, изучив свойства паутины, я сделал </a:t>
            </a:r>
            <a:r>
              <a:rPr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sz="4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Паутина </a:t>
            </a:r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уникальное явление природы!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очень надеюсь, что слушатели моей работы изменят своё отношение к паукам и их паутине и не будут их уничтожать!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noFill/>
          <a:ln>
            <a:noFill/>
          </a:ln>
        </p:spPr>
        <p:txBody>
          <a:bodyPr/>
          <a:p>
            <a:pPr eaLnBrk="1" hangingPunct="1"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ru-RU" altLang="ru-RU" sz="280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Задачи:</a:t>
            </a:r>
            <a:endParaRPr lang="ru-RU" altLang="ru-RU" sz="2800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Провести анкетирование;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Изучить литературу;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Провести наблюдения;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Провести эксперимент;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Сделать выводы;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</a:rPr>
              <a:t>Создать паспорт паука-крестовика.</a:t>
            </a:r>
            <a:endParaRPr lang="ru-RU" altLang="ru-RU" sz="2800" dirty="0">
              <a:solidFill>
                <a:srgbClr val="002060"/>
              </a:solidFill>
            </a:endParaRPr>
          </a:p>
          <a:p>
            <a:pPr eaLnBrk="1" hangingPunct="1"/>
            <a:endParaRPr lang="ru-RU" altLang="ru-RU" sz="2800" dirty="0">
              <a:solidFill>
                <a:srgbClr val="002060"/>
              </a:solidFill>
            </a:endParaRP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1782763"/>
          </a:xfrm>
          <a:noFill/>
          <a:ln>
            <a:noFill/>
          </a:ln>
        </p:spPr>
        <p:txBody>
          <a:bodyPr/>
          <a:p>
            <a:br>
              <a:rPr sz="3200" dirty="0">
                <a:solidFill>
                  <a:srgbClr val="FF0000"/>
                </a:solidFill>
              </a:rPr>
            </a:br>
            <a:r>
              <a:rPr sz="3200" dirty="0">
                <a:solidFill>
                  <a:srgbClr val="C00000"/>
                </a:solidFill>
              </a:rPr>
              <a:t>Цель</a:t>
            </a:r>
            <a:r>
              <a:rPr sz="3200" dirty="0"/>
              <a:t> </a:t>
            </a:r>
            <a:r>
              <a:rPr sz="3200" dirty="0">
                <a:solidFill>
                  <a:srgbClr val="002060"/>
                </a:solidFill>
              </a:rPr>
              <a:t>– изучить свойства паутины и узнать, какое значение она имеет </a:t>
            </a:r>
            <a:br>
              <a:rPr sz="3200" dirty="0">
                <a:solidFill>
                  <a:srgbClr val="002060"/>
                </a:solidFill>
              </a:rPr>
            </a:br>
            <a:r>
              <a:rPr sz="3200" dirty="0">
                <a:solidFill>
                  <a:srgbClr val="002060"/>
                </a:solidFill>
              </a:rPr>
              <a:t>для паука и человека.</a:t>
            </a:r>
            <a:br>
              <a:rPr sz="3200" dirty="0">
                <a:solidFill>
                  <a:srgbClr val="002060"/>
                </a:solidFill>
              </a:rPr>
            </a:br>
            <a:endParaRPr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  <a:b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200" dirty="0">
                <a:solidFill>
                  <a:srgbClr val="FF0000"/>
                </a:solidFill>
              </a:rPr>
            </a:br>
            <a:br>
              <a:rPr lang="ru-RU" altLang="ru-RU" sz="2400" dirty="0">
                <a:solidFill>
                  <a:srgbClr val="FF0000"/>
                </a:solidFill>
              </a:rPr>
            </a:br>
            <a:endParaRPr lang="ru-RU" altLang="ru-RU" dirty="0"/>
          </a:p>
        </p:txBody>
      </p:sp>
      <p:sp>
        <p:nvSpPr>
          <p:cNvPr id="22531" name="Rectangle 5"/>
          <p:cNvSpPr>
            <a:spLocks noGrp="1"/>
          </p:cNvSpPr>
          <p:nvPr>
            <p:ph idx="1"/>
          </p:nvPr>
        </p:nvSpPr>
        <p:spPr>
          <a:xfrm>
            <a:off x="762000" y="1096963"/>
            <a:ext cx="7848600" cy="4832350"/>
          </a:xfrm>
          <a:noFill/>
          <a:ln>
            <a:noFill/>
          </a:ln>
        </p:spPr>
        <p:txBody>
          <a:bodyPr anchor="ctr" anchorCtr="0">
            <a:spAutoFit/>
          </a:bodyPr>
          <a:p>
            <a:pPr marL="0" indent="0">
              <a:spcBef>
                <a:spcPct val="0"/>
              </a:spcBef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sz="2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Детская энциклопедия Махаон. Животные</a:t>
            </a: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. Семенова Марина и др.- Москва, 2010</a:t>
            </a:r>
            <a:endParaRPr sz="28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2.</a:t>
            </a:r>
            <a:r>
              <a:rPr sz="2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Зоология беспозвоночных в двух томах</a:t>
            </a: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. Том 1: от простейших до моллюсков и артропод. </a:t>
            </a:r>
            <a:endParaRPr sz="2800" dirty="0">
              <a:solidFill>
                <a:srgbClr val="002060"/>
              </a:solidFill>
              <a:latin typeface="Times New Roman CYR" charset="-52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3.</a:t>
            </a:r>
            <a:r>
              <a:rPr sz="2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Отряд пауки. </a:t>
            </a: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Ланге А.Б.- М.: Просвещение 1984. </a:t>
            </a:r>
            <a:endParaRPr sz="28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4.</a:t>
            </a:r>
            <a:r>
              <a:rPr sz="2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Пауки, их строение, образ жизни и значение для человека.</a:t>
            </a: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 Иванов А.В.-Л.: ЛГУ 1965.</a:t>
            </a:r>
            <a:endParaRPr sz="28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5.</a:t>
            </a:r>
            <a:r>
              <a:rPr sz="2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Проблема получения паутинного шелка и пути к ее разрешению. </a:t>
            </a:r>
            <a:r>
              <a:rPr sz="2800" dirty="0">
                <a:solidFill>
                  <a:srgbClr val="002060"/>
                </a:solidFill>
                <a:latin typeface="Times New Roman CYR" charset="-52"/>
                <a:cs typeface="Calibri" panose="020F0502020204030204" pitchFamily="34" charset="0"/>
              </a:rPr>
              <a:t>Харитонов Д.Е.- П.: Учён. Зап. 1945</a:t>
            </a: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Заголовок 7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0"/>
          </a:xfrm>
          <a:noFill/>
          <a:ln>
            <a:noFill/>
          </a:ln>
        </p:spPr>
        <p:txBody>
          <a:bodyPr/>
          <a:p>
            <a:b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endParaRPr sz="6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6" descr="http://myicon.ucoz.ru/_ph/2/2/38607449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77000" y="4191000"/>
            <a:ext cx="1890713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848600" cy="1143000"/>
          </a:xfrm>
          <a:ln>
            <a:noFill/>
          </a:ln>
        </p:spPr>
        <p:txBody>
          <a:bodyPr wrap="square" lIns="91440" tIns="45720" rIns="91440" bIns="45720" anchor="ctr" anchorCtr="0"/>
          <a:p>
            <a:pPr algn="just">
              <a:buClrTx/>
              <a:buSzTx/>
              <a:buFontTx/>
            </a:pPr>
            <a:r>
              <a:rPr sz="2800" dirty="0">
                <a:latin typeface="+mj-lt"/>
                <a:ea typeface="+mj-ea"/>
                <a:cs typeface="+mj-cs"/>
              </a:rPr>
              <a:t>     </a:t>
            </a:r>
            <a:r>
              <a:rPr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Проблема.</a:t>
            </a:r>
            <a:r>
              <a:rPr sz="2800" dirty="0">
                <a:latin typeface="+mj-lt"/>
                <a:ea typeface="+mj-ea"/>
                <a:cs typeface="+mj-cs"/>
              </a:rPr>
              <a:t> </a:t>
            </a:r>
            <a:r>
              <a:rPr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Люди очень мало знают о полезных свойствах паутины и незаслуженно уничтожают её.</a:t>
            </a:r>
            <a:endParaRPr sz="2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425" y="1828800"/>
            <a:ext cx="8080375" cy="4343400"/>
          </a:xfrm>
          <a:ln>
            <a:noFill/>
          </a:ln>
        </p:spPr>
        <p:txBody>
          <a:bodyPr wrap="square" lIns="91440" tIns="45720" rIns="91440" bIns="45720" anchor="t" anchorCtr="0"/>
          <a:p>
            <a:pPr algn="just">
              <a:buClrTx/>
              <a:buSzTx/>
            </a:pPr>
            <a:r>
              <a:rPr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 Гипотеза. </a:t>
            </a:r>
            <a:r>
              <a:rPr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Паутина – это уникальный материал. И эта уникальность заключается в свойствах паутины.</a:t>
            </a:r>
            <a:endParaRPr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algn="just">
              <a:buClrTx/>
              <a:buSzTx/>
            </a:pPr>
            <a:r>
              <a:rPr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Предмет исследования:</a:t>
            </a:r>
            <a:r>
              <a:rPr sz="2800" dirty="0">
                <a:latin typeface="+mn-lt"/>
                <a:ea typeface="+mn-ea"/>
                <a:cs typeface="+mn-cs"/>
              </a:rPr>
              <a:t> </a:t>
            </a:r>
            <a:r>
              <a:rPr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паутина паука</a:t>
            </a:r>
            <a:r>
              <a:rPr sz="2800" dirty="0">
                <a:latin typeface="+mn-lt"/>
                <a:ea typeface="+mn-ea"/>
                <a:cs typeface="+mn-cs"/>
              </a:rPr>
              <a:t>.</a:t>
            </a:r>
            <a:endParaRPr sz="2800" dirty="0">
              <a:latin typeface="+mn-lt"/>
              <a:ea typeface="+mn-ea"/>
              <a:cs typeface="+mn-cs"/>
            </a:endParaRPr>
          </a:p>
          <a:p>
            <a:pPr algn="just">
              <a:buClrTx/>
              <a:buSzTx/>
            </a:pPr>
            <a:endParaRPr sz="2800" dirty="0">
              <a:latin typeface="+mn-lt"/>
              <a:ea typeface="+mn-ea"/>
              <a:cs typeface="+mn-cs"/>
            </a:endParaRPr>
          </a:p>
          <a:p>
            <a:pPr algn="just">
              <a:buClrTx/>
              <a:buSzTx/>
            </a:pPr>
            <a:r>
              <a:rPr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Практическая значимость: </a:t>
            </a:r>
            <a:r>
              <a:rPr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исследование может использоваться на уроках окружающего мира для формирования у учащихся бережного отношения к природе.</a:t>
            </a:r>
            <a:endParaRPr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7696200" cy="4953000"/>
          </a:xfrm>
          <a:ln>
            <a:noFill/>
          </a:ln>
        </p:spPr>
        <p:txBody>
          <a:bodyPr wrap="square" lIns="91440" tIns="45720" rIns="91440" bIns="45720" anchor="t" anchorCtr="0"/>
          <a:p>
            <a:pPr>
              <a:buClrTx/>
              <a:buSzTx/>
            </a:pPr>
            <a:endParaRPr sz="2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endParaRPr sz="2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ClrTx/>
              <a:buSzTx/>
            </a:pPr>
            <a:endParaRPr sz="28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Диаграмма 6"/>
          <p:cNvGraphicFramePr/>
          <p:nvPr/>
        </p:nvGraphicFramePr>
        <p:xfrm>
          <a:off x="787400" y="482600"/>
          <a:ext cx="79502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7948930" imgH="5510530" progId="Excel.Chart.8">
                  <p:embed/>
                </p:oleObj>
              </mc:Choice>
              <mc:Fallback>
                <p:oleObj name="" r:id="rId1" imgW="7948930" imgH="5510530" progId="Excel.Char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7400" y="482600"/>
                        <a:ext cx="7950200" cy="551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  <a:noFill/>
          <a:ln>
            <a:noFill/>
          </a:ln>
        </p:spPr>
        <p:txBody>
          <a:bodyPr/>
          <a:p>
            <a:pPr algn="l" eaLnBrk="1" hangingPunct="1">
              <a:buChar char="•"/>
            </a:pPr>
            <a:br>
              <a:rPr lang="ru-RU" altLang="ru-RU" sz="2000" dirty="0"/>
            </a:br>
            <a:br>
              <a:rPr lang="ru-RU" altLang="ru-RU" sz="2000" dirty="0"/>
            </a:br>
            <a:endParaRPr lang="ru-RU" altLang="ru-RU" sz="2000" dirty="0"/>
          </a:p>
        </p:txBody>
      </p:sp>
      <p:pic>
        <p:nvPicPr>
          <p:cNvPr id="3" name="Picture 6" descr="http://myicon.ucoz.ru/_ph/2/2/38607449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1800" y="4876800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50" name="Диаграмма 3"/>
          <p:cNvGraphicFramePr/>
          <p:nvPr/>
        </p:nvGraphicFramePr>
        <p:xfrm>
          <a:off x="635000" y="406400"/>
          <a:ext cx="81026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101330" imgH="5736590" progId="Excel.Chart.8">
                  <p:embed/>
                </p:oleObj>
              </mc:Choice>
              <mc:Fallback>
                <p:oleObj name="" r:id="rId2" imgW="8101330" imgH="5736590" progId="Excel.Char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000" y="406400"/>
                        <a:ext cx="8102600" cy="574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4" name="Диаграмма 2"/>
          <p:cNvGraphicFramePr/>
          <p:nvPr/>
        </p:nvGraphicFramePr>
        <p:xfrm>
          <a:off x="635000" y="330200"/>
          <a:ext cx="81026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101330" imgH="5815330" progId="Excel.Chart.8">
                  <p:embed/>
                </p:oleObj>
              </mc:Choice>
              <mc:Fallback>
                <p:oleObj name="" r:id="rId1" imgW="8101330" imgH="581533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5000" y="330200"/>
                        <a:ext cx="8102600" cy="581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https://ru6.anyfad.com/items/t1@83165601-7c10-4181-877b-bf15f91e2044/Pauk-krestovik.jpg"/>
          <p:cNvPicPr>
            <a:picLocks noChangeAspect="1" noChangeArrowheads="1"/>
          </p:cNvPicPr>
          <p:nvPr/>
        </p:nvPicPr>
        <p:blipFill rotWithShape="1">
          <a:blip r:embed="rId1" cstate="print"/>
          <a:srcRect t="7863"/>
          <a:stretch>
            <a:fillRect/>
          </a:stretch>
        </p:blipFill>
        <p:spPr bwMode="auto">
          <a:xfrm>
            <a:off x="6425360" y="4028718"/>
            <a:ext cx="2389280" cy="159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>
            <a:noFill/>
          </a:ln>
        </p:spPr>
        <p:txBody>
          <a:bodyPr/>
          <a:p>
            <a:pPr eaLnBrk="1" hangingPunct="1"/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  пауков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2" descr="http://animalsfoto.com/photo/13/13c9918e29005251572450b319c9918e.jpg"/>
          <p:cNvPicPr>
            <a:picLocks noChangeAspect="1" noChangeArrowheads="1"/>
          </p:cNvPicPr>
          <p:nvPr/>
        </p:nvPicPr>
        <p:blipFill rotWithShape="1">
          <a:blip r:embed="rId2" cstate="print"/>
          <a:srcRect b="13474"/>
          <a:stretch>
            <a:fillRect/>
          </a:stretch>
        </p:blipFill>
        <p:spPr bwMode="auto">
          <a:xfrm>
            <a:off x="6477000" y="1194375"/>
            <a:ext cx="2438400" cy="173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4" descr="http://s1.fotokto.ru/photo/full/176/176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84" y="1360499"/>
            <a:ext cx="1960341" cy="147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2" descr="http://samiye.ru/files/2016/jadov-pau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59" y="3963317"/>
            <a:ext cx="2232453" cy="15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399" y="2943909"/>
            <a:ext cx="25859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Тарантул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1" y="5638800"/>
            <a:ext cx="2819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Паук-птицеед</a:t>
            </a:r>
            <a:endParaRPr kumimoji="0" lang="ru-RU" sz="28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9800" y="2986068"/>
            <a:ext cx="320039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Серебрянка</a:t>
            </a:r>
            <a:endParaRPr kumimoji="0" lang="ru-RU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2200" y="5638800"/>
            <a:ext cx="297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Паук-крестовик</a:t>
            </a:r>
            <a:endParaRPr kumimoji="0" lang="ru-RU" sz="28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27" name="Picture 12" descr="https://parazitdoma.ru/wp-content/uploads/2020/01/pk_k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425" y="1747838"/>
            <a:ext cx="2111375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87274" y="3335154"/>
            <a:ext cx="313732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Чёрная вдова</a:t>
            </a:r>
            <a:endParaRPr kumimoji="0" lang="ru-RU" sz="32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29" name="Picture 14" descr="https://antiplankton.ru/wp-content/uploads/6/9/3/69347b8dcd6e6c921fbaaef6805fa5fa.jpeg"/>
          <p:cNvPicPr>
            <a:picLocks noChangeAspect="1"/>
          </p:cNvPicPr>
          <p:nvPr/>
        </p:nvPicPr>
        <p:blipFill>
          <a:blip r:embed="rId6"/>
          <a:srcRect b="4092"/>
          <a:stretch>
            <a:fillRect/>
          </a:stretch>
        </p:blipFill>
        <p:spPr>
          <a:xfrm>
            <a:off x="3438525" y="4494213"/>
            <a:ext cx="2289175" cy="1465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52800" y="6019801"/>
            <a:ext cx="2438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Сенокосец</a:t>
            </a:r>
            <a:endParaRPr kumimoji="0" lang="ru-RU" sz="32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Рисунок 5" descr="Секрет паука - в специальных органа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27025"/>
            <a:ext cx="8291513" cy="599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1"/>
          <p:cNvSpPr txBox="1"/>
          <p:nvPr/>
        </p:nvSpPr>
        <p:spPr>
          <a:xfrm>
            <a:off x="1371600" y="457200"/>
            <a:ext cx="6705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</a:rPr>
              <a:t>Для чего нужна паутина пауку?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Содержимое 3" descr="sp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1600200"/>
            <a:ext cx="2590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2" descr="C:\Users\User\Desktop\ГПД 1 класс\пауки\пауки\Светлана\1c733d7e43c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2590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Рисунок 7" descr="http://fact-planet.ru/images/1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ГПД 1 класс\пауки\пауки\Светлана\iCALGS3V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245428"/>
            <a:ext cx="2514600" cy="215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r="28353"/>
          <a:stretch>
            <a:fillRect/>
          </a:stretch>
        </p:blipFill>
        <p:spPr>
          <a:xfrm>
            <a:off x="5105400" y="4267200"/>
            <a:ext cx="263144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2485</Words>
  <Application>WPS Presentation</Application>
  <PresentationFormat>Экран (4:3)</PresentationFormat>
  <Paragraphs>122</Paragraphs>
  <Slides>21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Times New Roman</vt:lpstr>
      <vt:lpstr>Times New Roman CYR</vt:lpstr>
      <vt:lpstr>Microsoft YaHei</vt:lpstr>
      <vt:lpstr>Arial Unicode MS</vt:lpstr>
      <vt:lpstr>Оформление по умолчанию</vt:lpstr>
      <vt:lpstr>Excel.Chart.8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Стрелкова Н.</dc:creator>
  <dc:subject>биология</dc:subject>
  <cp:lastModifiedBy>Пользователь</cp:lastModifiedBy>
  <cp:revision>137</cp:revision>
  <dcterms:created xsi:type="dcterms:W3CDTF">2025-12-28T22:57:45Z</dcterms:created>
  <dcterms:modified xsi:type="dcterms:W3CDTF">2025-12-28T22:58:53Z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0745DAD19C7842A6898CD3C0AAABA3D7_12</vt:lpwstr>
  </property>
  <property fmtid="{D5CDD505-2E9C-101B-9397-08002B2CF9AE}" pid="4" name="KSOProductBuildVer">
    <vt:lpwstr>1049-12.2.0.23155</vt:lpwstr>
  </property>
</Properties>
</file>