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68" r:id="rId5"/>
    <p:sldId id="273" r:id="rId6"/>
    <p:sldId id="257" r:id="rId7"/>
    <p:sldId id="258" r:id="rId8"/>
    <p:sldId id="265" r:id="rId9"/>
    <p:sldId id="259" r:id="rId10"/>
    <p:sldId id="261" r:id="rId11"/>
    <p:sldId id="266" r:id="rId12"/>
    <p:sldId id="260" r:id="rId13"/>
    <p:sldId id="274" r:id="rId14"/>
    <p:sldId id="262" r:id="rId15"/>
    <p:sldId id="263" r:id="rId16"/>
    <p:sldId id="264" r:id="rId17"/>
    <p:sldId id="271" r:id="rId18"/>
    <p:sldId id="27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94671" autoAdjust="0"/>
  </p:normalViewPr>
  <p:slideViewPr>
    <p:cSldViewPr>
      <p:cViewPr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F700-9FC1-4D1D-82BC-22DA1580005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513E-A3D9-490C-B6E6-9C797463FE2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jpeg"/><Relationship Id="rId8" Type="http://schemas.openxmlformats.org/officeDocument/2006/relationships/image" Target="../media/image47.jpeg"/><Relationship Id="rId7" Type="http://schemas.microsoft.com/office/2007/relationships/hdphoto" Target="../media/image46.wdp"/><Relationship Id="rId6" Type="http://schemas.openxmlformats.org/officeDocument/2006/relationships/image" Target="../media/image45.jpeg"/><Relationship Id="rId5" Type="http://schemas.microsoft.com/office/2007/relationships/hdphoto" Target="../media/image44.wdp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microsoft.com/office/2007/relationships/hdphoto" Target="../media/image41.wdp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50.jpeg"/><Relationship Id="rId10" Type="http://schemas.openxmlformats.org/officeDocument/2006/relationships/image" Target="../media/image49.jpeg"/><Relationship Id="rId1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microsoft.com/office/2007/relationships/hdphoto" Target="../media/image63.wdp"/><Relationship Id="rId7" Type="http://schemas.openxmlformats.org/officeDocument/2006/relationships/image" Target="../media/image62.jpeg"/><Relationship Id="rId6" Type="http://schemas.microsoft.com/office/2007/relationships/hdphoto" Target="../media/image61.wdp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microsoft.com/office/2007/relationships/hdphoto" Target="../media/image57.wdp"/><Relationship Id="rId1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9" y="1265669"/>
            <a:ext cx="1545636" cy="206084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3366658"/>
            <a:ext cx="3888432" cy="3145904"/>
          </a:xfrm>
        </p:spPr>
        <p:txBody>
          <a:bodyPr>
            <a:normAutofit/>
          </a:bodyPr>
          <a:lstStyle/>
          <a:p>
            <a:pPr marL="27305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 lvl="0" algn="r">
              <a:lnSpc>
                <a:spcPts val="22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  <a:endParaRPr lang="ru-RU" sz="2000" dirty="0" smtClean="0">
              <a:solidFill>
                <a:srgbClr val="4F271C">
                  <a:shade val="30000"/>
                  <a:satMod val="1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 lvl="0" algn="r">
              <a:lnSpc>
                <a:spcPts val="22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Мясоедова Наталья Владимировна</a:t>
            </a:r>
            <a:endParaRPr lang="ru-RU" sz="2000" dirty="0">
              <a:solidFill>
                <a:srgbClr val="4F271C">
                  <a:shade val="30000"/>
                  <a:satMod val="1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 lvl="0" algn="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 проекта</a:t>
            </a:r>
            <a:r>
              <a:rPr lang="ru-RU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 lvl="0" algn="r">
              <a:lnSpc>
                <a:spcPts val="23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 </a:t>
            </a:r>
            <a:r>
              <a:rPr lang="ru-RU" sz="2000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«Г» класса</a:t>
            </a:r>
            <a:endParaRPr lang="ru-RU" sz="2000" dirty="0">
              <a:solidFill>
                <a:srgbClr val="4F271C">
                  <a:shade val="30000"/>
                  <a:satMod val="1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 lvl="0" algn="r">
              <a:lnSpc>
                <a:spcPts val="2300"/>
              </a:lnSpc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Бугуев Пётр </a:t>
            </a:r>
            <a:endParaRPr lang="ru-RU" sz="2000" dirty="0">
              <a:solidFill>
                <a:srgbClr val="4F271C">
                  <a:shade val="30000"/>
                  <a:satMod val="1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3108" y="204451"/>
            <a:ext cx="7110892" cy="20162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«Как гусеница превращается в бабочку?»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90" y="4306297"/>
            <a:ext cx="1545636" cy="22080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90073"/>
            <a:ext cx="1545636" cy="217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 b="1460"/>
          <a:stretch>
            <a:fillRect/>
          </a:stretch>
        </p:blipFill>
        <p:spPr>
          <a:xfrm>
            <a:off x="402488" y="3572485"/>
            <a:ext cx="1545636" cy="21769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" b="1489"/>
          <a:stretch>
            <a:fillRect/>
          </a:stretch>
        </p:blipFill>
        <p:spPr>
          <a:xfrm>
            <a:off x="3568676" y="3381001"/>
            <a:ext cx="1541272" cy="217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15353" r="9259"/>
          <a:stretch>
            <a:fillRect/>
          </a:stretch>
        </p:blipFill>
        <p:spPr bwMode="auto">
          <a:xfrm>
            <a:off x="370645" y="4641148"/>
            <a:ext cx="1457325" cy="1943100"/>
          </a:xfrm>
          <a:prstGeom prst="rect">
            <a:avLst/>
          </a:prstGeom>
          <a:ln>
            <a:noFill/>
          </a:ln>
        </p:spPr>
      </p:pic>
      <p:sp>
        <p:nvSpPr>
          <p:cNvPr id="5" name="Поле 59"/>
          <p:cNvSpPr txBox="1"/>
          <p:nvPr/>
        </p:nvSpPr>
        <p:spPr>
          <a:xfrm>
            <a:off x="737357" y="6310816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21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17402" r="6701" b="3688"/>
          <a:stretch>
            <a:fillRect/>
          </a:stretch>
        </p:blipFill>
        <p:spPr bwMode="auto">
          <a:xfrm>
            <a:off x="2161057" y="4631872"/>
            <a:ext cx="1457325" cy="1943100"/>
          </a:xfrm>
          <a:prstGeom prst="rect">
            <a:avLst/>
          </a:prstGeom>
          <a:ln>
            <a:noFill/>
          </a:ln>
        </p:spPr>
      </p:pic>
      <p:sp>
        <p:nvSpPr>
          <p:cNvPr id="7" name="Поле 62"/>
          <p:cNvSpPr txBox="1"/>
          <p:nvPr/>
        </p:nvSpPr>
        <p:spPr>
          <a:xfrm>
            <a:off x="2532532" y="6291762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22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249" y="4641148"/>
            <a:ext cx="1456690" cy="1943100"/>
          </a:xfrm>
          <a:prstGeom prst="rect">
            <a:avLst/>
          </a:prstGeom>
        </p:spPr>
      </p:pic>
      <p:sp>
        <p:nvSpPr>
          <p:cNvPr id="9" name="Поле 64"/>
          <p:cNvSpPr txBox="1"/>
          <p:nvPr/>
        </p:nvSpPr>
        <p:spPr>
          <a:xfrm>
            <a:off x="4222624" y="6304213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23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91" y="2475369"/>
            <a:ext cx="1457325" cy="194310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042" y="4641148"/>
            <a:ext cx="1457325" cy="1943100"/>
          </a:xfrm>
          <a:prstGeom prst="rect">
            <a:avLst/>
          </a:prstGeom>
        </p:spPr>
      </p:pic>
      <p:sp>
        <p:nvSpPr>
          <p:cNvPr id="12" name="Поле 67"/>
          <p:cNvSpPr txBox="1"/>
          <p:nvPr/>
        </p:nvSpPr>
        <p:spPr>
          <a:xfrm>
            <a:off x="7817341" y="4138434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24а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3" name="Поле 68"/>
          <p:cNvSpPr txBox="1"/>
          <p:nvPr/>
        </p:nvSpPr>
        <p:spPr>
          <a:xfrm>
            <a:off x="6069617" y="4799263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24б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190" y="306489"/>
            <a:ext cx="1456690" cy="1943100"/>
          </a:xfrm>
          <a:prstGeom prst="rect">
            <a:avLst/>
          </a:prstGeom>
        </p:spPr>
      </p:pic>
      <p:sp>
        <p:nvSpPr>
          <p:cNvPr id="15" name="Поле 58"/>
          <p:cNvSpPr txBox="1"/>
          <p:nvPr/>
        </p:nvSpPr>
        <p:spPr>
          <a:xfrm>
            <a:off x="7786605" y="1997494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20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7428" y="306489"/>
            <a:ext cx="670993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прикрепилась к веточке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головой вверх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банке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еду в поезде, 04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.08.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 превратилась в куколку, 05.08.2018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кокон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куколки поменял цвет на более темный, я в Красноярском крае, 10.08.2018;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бабочкарии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обнаружена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Махаон,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14.08.2018;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б,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рассматривание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бабочки, 14.08.2018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Махаон появилась у меня спустя 9 дней после окукливания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Гусеницей, а потом и куколкой, она преодолела расстояние в почти 4000 км!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26" y="4641148"/>
            <a:ext cx="1456690" cy="1943100"/>
          </a:xfrm>
          <a:prstGeom prst="rect">
            <a:avLst/>
          </a:prstGeom>
        </p:spPr>
      </p:pic>
      <p:sp>
        <p:nvSpPr>
          <p:cNvPr id="19" name="Поле 70"/>
          <p:cNvSpPr txBox="1"/>
          <p:nvPr/>
        </p:nvSpPr>
        <p:spPr>
          <a:xfrm>
            <a:off x="7818611" y="6323263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24в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Крапивница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9" y="1041989"/>
            <a:ext cx="1447800" cy="192976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82" y="1035004"/>
            <a:ext cx="1449705" cy="19335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57" y="1050244"/>
            <a:ext cx="1449705" cy="193357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04" y="1069404"/>
            <a:ext cx="1442720" cy="192405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82" y="1041989"/>
            <a:ext cx="1447800" cy="192976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429" y="3207918"/>
            <a:ext cx="1447800" cy="19304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4" t="14407" r="4520"/>
          <a:stretch>
            <a:fillRect/>
          </a:stretch>
        </p:blipFill>
        <p:spPr bwMode="auto">
          <a:xfrm>
            <a:off x="7489504" y="3211093"/>
            <a:ext cx="1447800" cy="192405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5" r="8434"/>
          <a:stretch>
            <a:fillRect/>
          </a:stretch>
        </p:blipFill>
        <p:spPr bwMode="auto">
          <a:xfrm>
            <a:off x="9861773" y="3307696"/>
            <a:ext cx="1445260" cy="1933575"/>
          </a:xfrm>
          <a:prstGeom prst="rect">
            <a:avLst/>
          </a:prstGeom>
          <a:ln>
            <a:noFill/>
          </a:ln>
        </p:spPr>
      </p:pic>
      <p:sp>
        <p:nvSpPr>
          <p:cNvPr id="12" name="Поле 78"/>
          <p:cNvSpPr txBox="1"/>
          <p:nvPr/>
        </p:nvSpPr>
        <p:spPr>
          <a:xfrm>
            <a:off x="856854" y="2677114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25а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3" name="Поле 79"/>
          <p:cNvSpPr txBox="1"/>
          <p:nvPr/>
        </p:nvSpPr>
        <p:spPr>
          <a:xfrm>
            <a:off x="2593057" y="2673304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25б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4" name="Поле 80"/>
          <p:cNvSpPr txBox="1"/>
          <p:nvPr/>
        </p:nvSpPr>
        <p:spPr>
          <a:xfrm>
            <a:off x="4355182" y="2673304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26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5" name="Поле 82"/>
          <p:cNvSpPr txBox="1"/>
          <p:nvPr/>
        </p:nvSpPr>
        <p:spPr>
          <a:xfrm>
            <a:off x="6088732" y="2682829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27а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6" name="Поле 83"/>
          <p:cNvSpPr txBox="1"/>
          <p:nvPr/>
        </p:nvSpPr>
        <p:spPr>
          <a:xfrm>
            <a:off x="7822754" y="2712149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27б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7" name="Поле 84"/>
          <p:cNvSpPr txBox="1"/>
          <p:nvPr/>
        </p:nvSpPr>
        <p:spPr>
          <a:xfrm>
            <a:off x="6165529" y="4850028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28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8" name="Поле 85"/>
          <p:cNvSpPr txBox="1"/>
          <p:nvPr/>
        </p:nvSpPr>
        <p:spPr>
          <a:xfrm>
            <a:off x="7880029" y="4859553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29а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9" name="Поле 87"/>
          <p:cNvSpPr txBox="1"/>
          <p:nvPr/>
        </p:nvSpPr>
        <p:spPr>
          <a:xfrm>
            <a:off x="10278866" y="4938070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29б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3860" y="3228565"/>
            <a:ext cx="54325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б – нашел гусениц, 12.08.2018;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– бабочкарий с гусеницами,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окукливанию,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вертикальном положении головой вниз, 14.08.2018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5289" y="4725144"/>
            <a:ext cx="8830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б – куколки в банке, 16.08.2018;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 – в банке появилась 1-я  бабочка, 21.08.2018;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фотосессия с бабочкой, 21.08.2018.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Крапивница появилась у меня спустя 7 дней после окукливания!  Вторая бабочка появилась с разницей в сутки.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превращения гусеницы в куколку на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примере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Крапивницы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2808312" cy="3113428"/>
          </a:xfrm>
          <a:prstGeom prst="rect">
            <a:avLst/>
          </a:prstGeom>
        </p:spPr>
      </p:pic>
      <p:sp>
        <p:nvSpPr>
          <p:cNvPr id="5" name="Поле 80"/>
          <p:cNvSpPr txBox="1"/>
          <p:nvPr/>
        </p:nvSpPr>
        <p:spPr>
          <a:xfrm>
            <a:off x="1653766" y="5268139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</a:t>
            </a:r>
            <a:r>
              <a:rPr lang="ru-RU" sz="1100" b="1" dirty="0" smtClean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26а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276872"/>
            <a:ext cx="49924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Гусеница при помощи шелковой нити подвешивается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вниз головой.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Процесс превращения в куколку напоминает процесс линьки: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шкурка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спине возле головы, а из трещины выглядывает голова куколки.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вертится во все стороны,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 от этих движений шкурка сползает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верхнему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куколки (рис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Капюшонница салатная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9" t="32660" r="28920" b="14300"/>
          <a:stretch>
            <a:fillRect/>
          </a:stretch>
        </p:blipFill>
        <p:spPr bwMode="auto">
          <a:xfrm>
            <a:off x="1292017" y="1192307"/>
            <a:ext cx="1447800" cy="1933575"/>
          </a:xfrm>
          <a:prstGeom prst="rect">
            <a:avLst/>
          </a:prstGeom>
          <a:ln>
            <a:noFill/>
          </a:ln>
        </p:spPr>
      </p:pic>
      <p:sp>
        <p:nvSpPr>
          <p:cNvPr id="5" name="Поле 90"/>
          <p:cNvSpPr txBox="1"/>
          <p:nvPr/>
        </p:nvSpPr>
        <p:spPr>
          <a:xfrm>
            <a:off x="1673017" y="2847752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</a:t>
            </a:r>
            <a:r>
              <a:rPr lang="ru-RU" sz="1100" b="1" dirty="0" smtClean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</a:t>
            </a:r>
            <a:r>
              <a:rPr lang="en-US" sz="1100" b="1" dirty="0">
                <a:solidFill>
                  <a:srgbClr val="4F81BD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0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67" y="1195482"/>
            <a:ext cx="1450340" cy="1933575"/>
          </a:xfrm>
          <a:prstGeom prst="rect">
            <a:avLst/>
          </a:prstGeom>
        </p:spPr>
      </p:pic>
      <p:sp>
        <p:nvSpPr>
          <p:cNvPr id="7" name="Поле 100"/>
          <p:cNvSpPr txBox="1"/>
          <p:nvPr/>
        </p:nvSpPr>
        <p:spPr>
          <a:xfrm>
            <a:off x="3387517" y="2847752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31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7"/>
          <a:stretch>
            <a:fillRect/>
          </a:stretch>
        </p:blipFill>
        <p:spPr bwMode="auto">
          <a:xfrm rot="5400000">
            <a:off x="4494322" y="1435512"/>
            <a:ext cx="1931670" cy="1454150"/>
          </a:xfrm>
          <a:prstGeom prst="rect">
            <a:avLst/>
          </a:prstGeom>
          <a:ln>
            <a:noFill/>
          </a:ln>
        </p:spPr>
      </p:pic>
      <p:sp>
        <p:nvSpPr>
          <p:cNvPr id="9" name="Поле 102"/>
          <p:cNvSpPr txBox="1"/>
          <p:nvPr/>
        </p:nvSpPr>
        <p:spPr>
          <a:xfrm>
            <a:off x="5130592" y="2847752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32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" r="3742"/>
          <a:stretch>
            <a:fillRect/>
          </a:stretch>
        </p:blipFill>
        <p:spPr bwMode="auto">
          <a:xfrm rot="16200000">
            <a:off x="6224697" y="1442497"/>
            <a:ext cx="1931670" cy="1435100"/>
          </a:xfrm>
          <a:prstGeom prst="rect">
            <a:avLst/>
          </a:prstGeom>
          <a:ln>
            <a:noFill/>
          </a:ln>
        </p:spPr>
      </p:pic>
      <p:sp>
        <p:nvSpPr>
          <p:cNvPr id="11" name="Поле 104"/>
          <p:cNvSpPr txBox="1"/>
          <p:nvPr/>
        </p:nvSpPr>
        <p:spPr>
          <a:xfrm>
            <a:off x="7102267" y="2847752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33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2642" y="3501668"/>
            <a:ext cx="79208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гусеница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плосколисточковом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01.08.2018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бабочкарий с гусеницей,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01.08.2018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кокон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куколкой, выкопанный мной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земли, 12.08.2018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Переживёт ли моя куколка зиму в холодильнике? Если «ДА», то с оттепелью должна из земли появиться бабочка Капюшонница салатная (рис. 33).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2" t="228" r="11332" b="-263"/>
          <a:stretch>
            <a:fillRect/>
          </a:stretch>
        </p:blipFill>
        <p:spPr>
          <a:xfrm rot="16200000">
            <a:off x="4787759" y="2145837"/>
            <a:ext cx="962025" cy="18199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без результатов – интересный опыт!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22" y="1612754"/>
            <a:ext cx="1442720" cy="192405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4" b="21401"/>
          <a:stretch>
            <a:fillRect/>
          </a:stretch>
        </p:blipFill>
        <p:spPr bwMode="auto">
          <a:xfrm>
            <a:off x="2697022" y="1616564"/>
            <a:ext cx="1438275" cy="192405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1" b="10494"/>
          <a:stretch>
            <a:fillRect/>
          </a:stretch>
        </p:blipFill>
        <p:spPr bwMode="auto">
          <a:xfrm>
            <a:off x="4363262" y="1621009"/>
            <a:ext cx="1819275" cy="960120"/>
          </a:xfrm>
          <a:prstGeom prst="rect">
            <a:avLst/>
          </a:prstGeom>
          <a:ln>
            <a:noFill/>
          </a:ln>
        </p:spPr>
      </p:pic>
      <p:sp>
        <p:nvSpPr>
          <p:cNvPr id="9" name="Поле 95"/>
          <p:cNvSpPr txBox="1"/>
          <p:nvPr/>
        </p:nvSpPr>
        <p:spPr>
          <a:xfrm>
            <a:off x="1353997" y="3263119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</a:t>
            </a:r>
            <a:r>
              <a:rPr lang="ru-RU" sz="1100" b="1" dirty="0" smtClean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34а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0" name="Поле 96"/>
          <p:cNvSpPr txBox="1"/>
          <p:nvPr/>
        </p:nvSpPr>
        <p:spPr>
          <a:xfrm>
            <a:off x="4906822" y="2485879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</a:t>
            </a:r>
            <a:r>
              <a:rPr lang="ru-RU" sz="1100" b="1" dirty="0" smtClean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35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1" name="Поле 97"/>
          <p:cNvSpPr txBox="1"/>
          <p:nvPr/>
        </p:nvSpPr>
        <p:spPr>
          <a:xfrm>
            <a:off x="3116122" y="3263119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</a:t>
            </a:r>
            <a:r>
              <a:rPr lang="ru-RU" sz="1100" b="1" dirty="0" smtClean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34б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2" name="Поле 98"/>
          <p:cNvSpPr txBox="1"/>
          <p:nvPr/>
        </p:nvSpPr>
        <p:spPr>
          <a:xfrm>
            <a:off x="6901764" y="3436118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 smtClean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36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646172"/>
            <a:ext cx="1494996" cy="170676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3068" y="3609284"/>
            <a:ext cx="8950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а, 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гусеница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Бражника липового, 11.07.2018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белые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коконы на спинке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гусеницы, 14.07.2018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– Наездник располагается над жертвой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вводит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яйцеклад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Подобное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и  при выведении бабочки Крапивницы. Одна из 3-х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очень пассивной, мало ела, закручивалась  в  лист.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Хвостовая часть была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увеличена.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нажатии кожица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лопнула, я увидел личинку белесого цвета размером около 3мм. Сомнений не было: гусеница поражена наездником!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26976"/>
          </a:xfrm>
        </p:spPr>
        <p:txBody>
          <a:bodyPr/>
          <a:lstStyle/>
          <a:p>
            <a:r>
              <a:rPr lang="ru-RU" sz="4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эксперта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энтомолога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3" y="1556792"/>
            <a:ext cx="14446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95737" y="1102637"/>
            <a:ext cx="6768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Блонская Надежда Алексеевна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аграрный университет им. К.А.Тимирязева в г. Москва.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Приблизить или замедлить метаморфоз можно с помощью повышения или понижения температуры. Но, если повышение ускорит выход бабочки, то понижение может её погубить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4539" y="3685549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/>
                <a:ea typeface="Calibri" panose="020F0502020204030204"/>
              </a:rPr>
              <a:t>«Бабочка из куколки может не появиться по множеству причин, начиная от заболеваний и паразитов, механического повреждения оболочки куколки, слишком низких температур до внутренних проблем развития и формирования </a:t>
            </a:r>
            <a:r>
              <a:rPr lang="ru-RU" sz="2000" i="1" dirty="0" smtClean="0">
                <a:latin typeface="Times New Roman" panose="02020603050405020304"/>
                <a:ea typeface="Calibri" panose="020F0502020204030204"/>
              </a:rPr>
              <a:t>куколки</a:t>
            </a:r>
            <a:r>
              <a:rPr lang="en-US" sz="2000" i="1" dirty="0" smtClean="0">
                <a:latin typeface="Times New Roman" panose="02020603050405020304"/>
                <a:ea typeface="Calibri" panose="020F0502020204030204"/>
              </a:rPr>
              <a:t>...</a:t>
            </a:r>
            <a:r>
              <a:rPr lang="ru-RU" sz="2000" i="1" dirty="0" smtClean="0">
                <a:latin typeface="Times New Roman" panose="02020603050405020304"/>
                <a:ea typeface="Calibri" panose="020F0502020204030204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583" y="5157192"/>
            <a:ext cx="8464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«Гусеницы, как и любые другие живые существа, помимо видовой принадлежности, имеют ещё ряд личностных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особенностей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144" y="116632"/>
            <a:ext cx="8229600" cy="94096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/>
        </p:nvSpPr>
        <p:spPr>
          <a:xfrm>
            <a:off x="576209" y="1109097"/>
            <a:ext cx="8352928" cy="551723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21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490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7095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99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57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94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42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spcAft>
                <a:spcPts val="1000"/>
              </a:spcAft>
              <a:buFont typeface="Symbol" panose="05050102010706020507"/>
              <a:buChar char=""/>
            </a:pPr>
            <a:r>
              <a:rPr lang="ru-RU" sz="24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в домашних условиях МОЖНО вывести из гусеницы взрослую бабочку;</a:t>
            </a:r>
            <a:endParaRPr lang="ru-RU" sz="2400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/>
              <a:buChar char=""/>
            </a:pPr>
            <a:r>
              <a:rPr lang="ru-RU" sz="24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каждый  вид уникален – процессы превращения от прикрепления гусениц, самого процесса окукливания, внешнего вида куколок до появления бабочек отличаются;</a:t>
            </a:r>
            <a:endParaRPr lang="ru-RU" sz="2400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/>
              <a:buChar char=""/>
            </a:pPr>
            <a:r>
              <a:rPr lang="ru-RU" sz="240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на выход бабочки </a:t>
            </a:r>
            <a:r>
              <a:rPr lang="ru-RU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из куколки влияют условия окружающей среды, созданные 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 </a:t>
            </a:r>
            <a:r>
              <a:rPr lang="ru-RU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инсектарии: влажность, свет, температура, а также поражение гусеницы  паразитами  и то, как она питалась и </a:t>
            </a:r>
            <a:r>
              <a:rPr lang="ru-RU" sz="24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росла до окукливания; </a:t>
            </a:r>
            <a:endParaRPr lang="ru-RU" sz="2400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/>
              <a:buChar char=""/>
            </a:pPr>
            <a:r>
              <a:rPr lang="ru-RU" sz="2400" dirty="0" smtClean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наблюдения </a:t>
            </a:r>
            <a:r>
              <a:rPr lang="ru-RU" sz="2400" dirty="0"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очень интересны и не требуют больших усилий. </a:t>
            </a:r>
            <a:endParaRPr lang="ru-RU" sz="2400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/>
              <a:buChar char=""/>
            </a:pPr>
            <a:endParaRPr lang="ru-RU" sz="2400" dirty="0">
              <a:ea typeface="Calibri" panose="020F0502020204030204"/>
              <a:cs typeface="Times New Roman" panose="02020603050405020304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/>
              <a:buChar char=""/>
            </a:pPr>
            <a:endParaRPr lang="ru-RU" sz="2800" dirty="0" smtClean="0">
              <a:latin typeface="Times New Roman" panose="02020603050405020304"/>
              <a:ea typeface="Calibri" panose="020F0502020204030204"/>
              <a:cs typeface="Times New Roman" panose="02020603050405020304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/>
              <a:buChar char=""/>
            </a:pPr>
            <a:endParaRPr lang="ru-RU" sz="2800" dirty="0" smtClean="0">
              <a:ea typeface="Calibri" panose="020F0502020204030204"/>
              <a:cs typeface="Times New Roman" panose="02020603050405020304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/>
              <a:buChar char=""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264" y="183778"/>
            <a:ext cx="8229600" cy="86895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sz="4000" dirty="0"/>
          </a:p>
        </p:txBody>
      </p:sp>
      <p:sp>
        <p:nvSpPr>
          <p:cNvPr id="8" name="Содержимое 2"/>
          <p:cNvSpPr>
            <a:spLocks noGrp="1"/>
          </p:cNvSpPr>
          <p:nvPr/>
        </p:nvSpPr>
        <p:spPr>
          <a:xfrm>
            <a:off x="462864" y="1268760"/>
            <a:ext cx="8492657" cy="482267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21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490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7095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99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57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94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42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algn="just">
              <a:lnSpc>
                <a:spcPts val="33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над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гусеница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бабочку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 много нового и интересного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изучил процесс превращения гусеницы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бабочку;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узнал, что окукливание происходит у разных видов по-разному;  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выяснил почему превращение не всегда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задал интересующие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вопросы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энтомологу;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ts val="33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акрепил навыки работы в программе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PowerPoint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822960" y="1196752"/>
            <a:ext cx="7498080" cy="4032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dirty="0" smtClean="0">
                <a:solidFill>
                  <a:schemeClr val="accent1"/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chemeClr val="accent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89176" y="4092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/>
        </p:nvSpPr>
        <p:spPr>
          <a:xfrm>
            <a:off x="643536" y="1115318"/>
            <a:ext cx="7920880" cy="100811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21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490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7095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99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57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94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42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пытным путем изучить процесс превращения гусеницы в бабочку.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/>
          <p:nvPr/>
        </p:nvSpPr>
        <p:spPr>
          <a:xfrm>
            <a:off x="611560" y="25554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/>
        </p:nvSpPr>
        <p:spPr>
          <a:xfrm>
            <a:off x="643536" y="3247690"/>
            <a:ext cx="7920880" cy="277359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21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490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7095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99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57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94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42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 анализ источников по теме проекта;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айти и собрать образцы гусениц для будущих опытов;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оздать условия для выведения бабочек;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ести дневник наблюдений;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зять онлайн-интервью у энтомолога по интересующим вопросам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/>
        </p:nvSpPr>
        <p:spPr>
          <a:xfrm>
            <a:off x="611560" y="1140162"/>
            <a:ext cx="8352928" cy="524116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21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490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 panose="020B0604030504040204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7095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99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57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894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425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900" indent="-51435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Подготовительный этап</a:t>
            </a:r>
            <a:r>
              <a:rPr lang="ru-RU" sz="2800" dirty="0">
                <a:solidFill>
                  <a:srgbClr val="002060"/>
                </a:solidFill>
              </a:rPr>
              <a:t>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 обсуждение темы;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514350"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pPr marL="596900" indent="-51435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Практический этап: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наблюдение за гусеницами, куколками;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литературой по теме проекта;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презентации проекта «Как гусеница превращается в бабочку?»;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проект на научной конференции.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550" indent="0">
              <a:buNone/>
            </a:pP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6900" indent="-514350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1" y="24867"/>
            <a:ext cx="8229600" cy="94096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яйца до бабочки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r="11259" b="30548"/>
          <a:stretch>
            <a:fillRect/>
          </a:stretch>
        </p:blipFill>
        <p:spPr>
          <a:xfrm>
            <a:off x="1619672" y="1844824"/>
            <a:ext cx="5904656" cy="19682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55" y="980728"/>
            <a:ext cx="8536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Метаморфоз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жизненный цикл с рядом последовательных превращений.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55" y="3933056"/>
            <a:ext cx="85361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Взрослая бабочка откладывает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яйцо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стадия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в среднем 8-15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стадий 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Длится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дней до нескольких лет.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Спустя время личинка превращается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куколку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(2-3 недели)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тут происходят важные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процессы перестройки организма, появляются и формируются новые органы.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куколки выходит взрослое насекомое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Медведица бурая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t="7948" r="14832" b="20212"/>
          <a:stretch>
            <a:fillRect/>
          </a:stretch>
        </p:blipFill>
        <p:spPr>
          <a:xfrm>
            <a:off x="467544" y="1231559"/>
            <a:ext cx="1464310" cy="1952625"/>
          </a:xfrm>
        </p:spPr>
      </p:pic>
      <p:pic>
        <p:nvPicPr>
          <p:cNvPr id="13" name="Рисунок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31559"/>
            <a:ext cx="1464310" cy="1952625"/>
          </a:xfrm>
          <a:prstGeom prst="rect">
            <a:avLst/>
          </a:prstGeom>
        </p:spPr>
      </p:pic>
      <p:sp>
        <p:nvSpPr>
          <p:cNvPr id="14" name="Поле 14"/>
          <p:cNvSpPr txBox="1"/>
          <p:nvPr/>
        </p:nvSpPr>
        <p:spPr>
          <a:xfrm>
            <a:off x="2581181" y="2917484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2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5" name="Поле 13"/>
          <p:cNvSpPr txBox="1"/>
          <p:nvPr/>
        </p:nvSpPr>
        <p:spPr>
          <a:xfrm>
            <a:off x="785361" y="2917484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0" r="25775" b="2993"/>
          <a:stretch>
            <a:fillRect/>
          </a:stretch>
        </p:blipFill>
        <p:spPr bwMode="auto">
          <a:xfrm>
            <a:off x="3923347" y="1266220"/>
            <a:ext cx="1466850" cy="1957705"/>
          </a:xfrm>
          <a:prstGeom prst="rect">
            <a:avLst/>
          </a:prstGeom>
          <a:ln>
            <a:noFill/>
          </a:ln>
        </p:spPr>
      </p:pic>
      <p:sp>
        <p:nvSpPr>
          <p:cNvPr id="17" name="Поле 15"/>
          <p:cNvSpPr txBox="1"/>
          <p:nvPr/>
        </p:nvSpPr>
        <p:spPr>
          <a:xfrm>
            <a:off x="4341812" y="2957225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3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71" y="1242140"/>
            <a:ext cx="1466850" cy="1955165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/>
          <a:stretch>
            <a:fillRect/>
          </a:stretch>
        </p:blipFill>
        <p:spPr bwMode="auto">
          <a:xfrm>
            <a:off x="5644044" y="3521720"/>
            <a:ext cx="1473835" cy="1952625"/>
          </a:xfrm>
          <a:prstGeom prst="rect">
            <a:avLst/>
          </a:prstGeom>
          <a:ln>
            <a:noFill/>
          </a:ln>
        </p:spPr>
      </p:pic>
      <p:sp>
        <p:nvSpPr>
          <p:cNvPr id="20" name="Поле 17"/>
          <p:cNvSpPr txBox="1"/>
          <p:nvPr/>
        </p:nvSpPr>
        <p:spPr>
          <a:xfrm>
            <a:off x="7804036" y="2906475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5а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21" name="Поле 18"/>
          <p:cNvSpPr txBox="1"/>
          <p:nvPr/>
        </p:nvSpPr>
        <p:spPr>
          <a:xfrm>
            <a:off x="6013614" y="5197485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5б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290" y="3518219"/>
            <a:ext cx="4971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гусеница на листе крапивы, 08.07.2018;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– бабочкарий с гусеницей, 08.07.2018;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кокон с куколкой, 09.07.2018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– рассматривание кокона, 13.07.2018;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б, в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бабочкарии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обнаружена бабочка, 17.08.2018.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Бабочка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вывелась за 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71" y="3509232"/>
            <a:ext cx="1473835" cy="1965113"/>
          </a:xfrm>
          <a:prstGeom prst="rect">
            <a:avLst/>
          </a:prstGeom>
        </p:spPr>
      </p:pic>
      <p:sp>
        <p:nvSpPr>
          <p:cNvPr id="24" name="Поле 18"/>
          <p:cNvSpPr txBox="1"/>
          <p:nvPr/>
        </p:nvSpPr>
        <p:spPr>
          <a:xfrm>
            <a:off x="7803401" y="5189578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</a:t>
            </a:r>
            <a:r>
              <a:rPr lang="ru-RU" sz="1100" b="1" dirty="0" smtClean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5в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22" name="Рисунок 2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04" y="1266220"/>
            <a:ext cx="1463675" cy="1952625"/>
          </a:xfrm>
          <a:prstGeom prst="rect">
            <a:avLst/>
          </a:prstGeom>
        </p:spPr>
      </p:pic>
      <p:sp>
        <p:nvSpPr>
          <p:cNvPr id="23" name="Поле 16"/>
          <p:cNvSpPr txBox="1"/>
          <p:nvPr/>
        </p:nvSpPr>
        <p:spPr>
          <a:xfrm>
            <a:off x="5990754" y="2922935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4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Перламутровка блестящая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2" t="30184" r="20224" b="16011"/>
          <a:stretch>
            <a:fillRect/>
          </a:stretch>
        </p:blipFill>
        <p:spPr bwMode="auto">
          <a:xfrm>
            <a:off x="464143" y="1278920"/>
            <a:ext cx="1476375" cy="1952625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48" y="1268760"/>
            <a:ext cx="1464310" cy="19526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83" y="1268760"/>
            <a:ext cx="1464310" cy="19526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5" t="28909" r="26087" b="18288"/>
          <a:stretch>
            <a:fillRect/>
          </a:stretch>
        </p:blipFill>
        <p:spPr bwMode="auto">
          <a:xfrm>
            <a:off x="5683843" y="1280190"/>
            <a:ext cx="1466850" cy="1943100"/>
          </a:xfrm>
          <a:prstGeom prst="rect">
            <a:avLst/>
          </a:prstGeom>
          <a:ln>
            <a:noFill/>
          </a:ln>
        </p:spPr>
      </p:pic>
      <p:sp>
        <p:nvSpPr>
          <p:cNvPr id="8" name="Поле 28"/>
          <p:cNvSpPr txBox="1"/>
          <p:nvPr/>
        </p:nvSpPr>
        <p:spPr>
          <a:xfrm>
            <a:off x="816568" y="2969290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8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9" name="Поле 30"/>
          <p:cNvSpPr txBox="1"/>
          <p:nvPr/>
        </p:nvSpPr>
        <p:spPr>
          <a:xfrm>
            <a:off x="2673943" y="2978815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9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0" name="Поле 31"/>
          <p:cNvSpPr txBox="1"/>
          <p:nvPr/>
        </p:nvSpPr>
        <p:spPr>
          <a:xfrm>
            <a:off x="4302718" y="2969290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10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1" name="Поле 33"/>
          <p:cNvSpPr txBox="1"/>
          <p:nvPr/>
        </p:nvSpPr>
        <p:spPr>
          <a:xfrm>
            <a:off x="6112468" y="2940715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11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43" y="3558195"/>
            <a:ext cx="1463675" cy="1952625"/>
          </a:xfrm>
          <a:prstGeom prst="rect">
            <a:avLst/>
          </a:prstGeom>
        </p:spPr>
      </p:pic>
      <p:sp>
        <p:nvSpPr>
          <p:cNvPr id="14" name="Поле 32"/>
          <p:cNvSpPr txBox="1"/>
          <p:nvPr/>
        </p:nvSpPr>
        <p:spPr>
          <a:xfrm>
            <a:off x="868003" y="5244120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13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7" b="5580"/>
          <a:stretch>
            <a:fillRect/>
          </a:stretch>
        </p:blipFill>
        <p:spPr bwMode="auto">
          <a:xfrm>
            <a:off x="7438558" y="1280190"/>
            <a:ext cx="1464310" cy="1952625"/>
          </a:xfrm>
          <a:prstGeom prst="rect">
            <a:avLst/>
          </a:prstGeom>
          <a:ln>
            <a:noFill/>
          </a:ln>
        </p:spPr>
      </p:pic>
      <p:sp>
        <p:nvSpPr>
          <p:cNvPr id="17" name="Поле 35"/>
          <p:cNvSpPr txBox="1"/>
          <p:nvPr/>
        </p:nvSpPr>
        <p:spPr>
          <a:xfrm>
            <a:off x="7824003" y="2966115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12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25793" y="3558195"/>
            <a:ext cx="67401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Рисунки: 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гусеница на листе цветка «Анютины глазки», 11.07.2018;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бабочкарий с гусеницей, 11.07.2018;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10, 11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13.07.2018;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гусеницы, найденные на клумбе 12.07.2018;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–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бабочкарии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обнаружена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бабочка, 18.07.2018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617" y="764705"/>
            <a:ext cx="1464310" cy="1952625"/>
          </a:xfrm>
          <a:prstGeom prst="rect">
            <a:avLst/>
          </a:prstGeom>
        </p:spPr>
      </p:pic>
      <p:sp>
        <p:nvSpPr>
          <p:cNvPr id="5" name="Поле 34"/>
          <p:cNvSpPr txBox="1"/>
          <p:nvPr/>
        </p:nvSpPr>
        <p:spPr>
          <a:xfrm>
            <a:off x="3404797" y="2451265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14б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99" y="764705"/>
            <a:ext cx="1466850" cy="1955165"/>
          </a:xfrm>
          <a:prstGeom prst="rect">
            <a:avLst/>
          </a:prstGeom>
        </p:spPr>
      </p:pic>
      <p:sp>
        <p:nvSpPr>
          <p:cNvPr id="9" name="Поле 37"/>
          <p:cNvSpPr txBox="1"/>
          <p:nvPr/>
        </p:nvSpPr>
        <p:spPr>
          <a:xfrm>
            <a:off x="1570539" y="2450630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14а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5079" y="3351059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Рисунки: 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а, б – фотосессия с бабочкой,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18.07.2018.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Первая появившаяся бабочка вывелась за 7 дней. Вторая такая же бабочка появилась спустя 2 дня после первой  – 20.07.2018. Третья  –  спустя три дня – 21.07.2018.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4" t="9900" r="8009" b="28532"/>
          <a:stretch>
            <a:fillRect/>
          </a:stretch>
        </p:blipFill>
        <p:spPr bwMode="auto">
          <a:xfrm>
            <a:off x="4753551" y="764704"/>
            <a:ext cx="1454150" cy="1952625"/>
          </a:xfrm>
          <a:prstGeom prst="rect">
            <a:avLst/>
          </a:prstGeom>
          <a:ln>
            <a:noFill/>
          </a:ln>
        </p:spPr>
      </p:pic>
      <p:sp>
        <p:nvSpPr>
          <p:cNvPr id="12" name="Поле 40"/>
          <p:cNvSpPr txBox="1"/>
          <p:nvPr/>
        </p:nvSpPr>
        <p:spPr>
          <a:xfrm>
            <a:off x="5150426" y="2453169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15а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7" t="30812" r="21337" b="20223"/>
          <a:stretch>
            <a:fillRect/>
          </a:stretch>
        </p:blipFill>
        <p:spPr bwMode="auto">
          <a:xfrm>
            <a:off x="6509009" y="764703"/>
            <a:ext cx="1457325" cy="1952625"/>
          </a:xfrm>
          <a:prstGeom prst="rect">
            <a:avLst/>
          </a:prstGeom>
          <a:ln>
            <a:noFill/>
          </a:ln>
        </p:spPr>
      </p:pic>
      <p:sp>
        <p:nvSpPr>
          <p:cNvPr id="14" name="Поле 42"/>
          <p:cNvSpPr txBox="1"/>
          <p:nvPr/>
        </p:nvSpPr>
        <p:spPr>
          <a:xfrm>
            <a:off x="6937634" y="2443643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15б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появления бабочки на примере Перламутровки блестящей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8588" r="5852" b="4159"/>
          <a:stretch>
            <a:fillRect/>
          </a:stretch>
        </p:blipFill>
        <p:spPr bwMode="auto">
          <a:xfrm>
            <a:off x="410831" y="1817547"/>
            <a:ext cx="1457325" cy="1958975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t="23415" r="35031" b="31746"/>
          <a:stretch>
            <a:fillRect/>
          </a:stretch>
        </p:blipFill>
        <p:spPr bwMode="auto">
          <a:xfrm>
            <a:off x="2195736" y="1845820"/>
            <a:ext cx="1471613" cy="1952594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3" t="13785" r="32195" b="6857"/>
          <a:stretch>
            <a:fillRect/>
          </a:stretch>
        </p:blipFill>
        <p:spPr bwMode="auto">
          <a:xfrm>
            <a:off x="3918438" y="1844852"/>
            <a:ext cx="1457325" cy="1958340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9" t="9020" r="23721" b="10196"/>
          <a:stretch>
            <a:fillRect/>
          </a:stretch>
        </p:blipFill>
        <p:spPr bwMode="auto">
          <a:xfrm>
            <a:off x="5652120" y="1841042"/>
            <a:ext cx="1457325" cy="1962150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4" t="8266" r="15505" b="9079"/>
          <a:stretch>
            <a:fillRect/>
          </a:stretch>
        </p:blipFill>
        <p:spPr bwMode="auto">
          <a:xfrm>
            <a:off x="7380862" y="1834057"/>
            <a:ext cx="1514475" cy="1969135"/>
          </a:xfrm>
          <a:prstGeom prst="rect">
            <a:avLst/>
          </a:prstGeom>
          <a:ln>
            <a:noFill/>
          </a:ln>
        </p:spPr>
      </p:pic>
      <p:sp>
        <p:nvSpPr>
          <p:cNvPr id="13" name="Поле 48"/>
          <p:cNvSpPr txBox="1"/>
          <p:nvPr/>
        </p:nvSpPr>
        <p:spPr>
          <a:xfrm>
            <a:off x="792839" y="3480278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16а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4" name="Поле 50"/>
          <p:cNvSpPr txBox="1"/>
          <p:nvPr/>
        </p:nvSpPr>
        <p:spPr>
          <a:xfrm>
            <a:off x="2569592" y="2060848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16б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5" name="Поле 51"/>
          <p:cNvSpPr txBox="1"/>
          <p:nvPr/>
        </p:nvSpPr>
        <p:spPr>
          <a:xfrm>
            <a:off x="4317679" y="3517572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16в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6" name="Поле 52"/>
          <p:cNvSpPr txBox="1"/>
          <p:nvPr/>
        </p:nvSpPr>
        <p:spPr>
          <a:xfrm>
            <a:off x="6018832" y="3507388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 smtClean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</a:t>
            </a: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16г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0831" y="4126638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бабочки мне удалось наблюдать и даже снять на видео. Весь процесс от выхода бабочки до расправления крыльев занял 3 минуты (рисунки 16 а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д).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ле 52"/>
          <p:cNvSpPr txBox="1"/>
          <p:nvPr/>
        </p:nvSpPr>
        <p:spPr>
          <a:xfrm>
            <a:off x="7776149" y="3506918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 dirty="0" smtClean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</a:t>
            </a:r>
            <a:r>
              <a:rPr lang="ru-RU" sz="1100" b="1" dirty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. </a:t>
            </a:r>
            <a:r>
              <a:rPr lang="ru-RU" sz="1100" b="1" dirty="0" smtClean="0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16д</a:t>
            </a:r>
            <a:endParaRPr lang="ru-RU" sz="900" b="1" dirty="0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Махаон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46" y="1345213"/>
            <a:ext cx="2590800" cy="19431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12422" r="11765" b="11765"/>
          <a:stretch>
            <a:fillRect/>
          </a:stretch>
        </p:blipFill>
        <p:spPr bwMode="auto">
          <a:xfrm>
            <a:off x="4404171" y="1340768"/>
            <a:ext cx="1457325" cy="1942465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81" y="1340768"/>
            <a:ext cx="1457325" cy="1943100"/>
          </a:xfrm>
          <a:prstGeom prst="rect">
            <a:avLst/>
          </a:prstGeom>
        </p:spPr>
      </p:pic>
      <p:sp>
        <p:nvSpPr>
          <p:cNvPr id="7" name="Поле 49"/>
          <p:cNvSpPr txBox="1"/>
          <p:nvPr/>
        </p:nvSpPr>
        <p:spPr>
          <a:xfrm>
            <a:off x="2375346" y="3017168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17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8" name="Поле 53"/>
          <p:cNvSpPr txBox="1"/>
          <p:nvPr/>
        </p:nvSpPr>
        <p:spPr>
          <a:xfrm>
            <a:off x="4747071" y="3017168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18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9" name="Поле 55"/>
          <p:cNvSpPr txBox="1"/>
          <p:nvPr/>
        </p:nvSpPr>
        <p:spPr>
          <a:xfrm>
            <a:off x="6554794" y="3017168"/>
            <a:ext cx="723900" cy="190500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1100" b="1">
                <a:solidFill>
                  <a:srgbClr val="4F81BD"/>
                </a:solidFill>
                <a:effectLst/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Рис. 19</a:t>
            </a:r>
            <a:endParaRPr lang="ru-RU" sz="900" b="1">
              <a:solidFill>
                <a:srgbClr val="4F81BD"/>
              </a:solidFill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46012" y="3645024"/>
            <a:ext cx="7802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– 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полива грядки с морковью, я заменил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ботве  гусеницу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08.2018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гусеницы;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бабочкарий с гусеницей, в качестве корма морковная 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6428</Words>
  <Application>WPS Presentation</Application>
  <PresentationFormat>Экран (4:3)</PresentationFormat>
  <Paragraphs>267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Wingdings 2</vt:lpstr>
      <vt:lpstr>Wingdings</vt:lpstr>
      <vt:lpstr>Verdana</vt:lpstr>
      <vt:lpstr>Times New Roman</vt:lpstr>
      <vt:lpstr>Calibri</vt:lpstr>
      <vt:lpstr>Symbol</vt:lpstr>
      <vt:lpstr>Monotype Corsiva</vt:lpstr>
      <vt:lpstr>Segoe Print</vt:lpstr>
      <vt:lpstr>Microsoft YaHei</vt:lpstr>
      <vt:lpstr>Arial Unicode MS</vt:lpstr>
      <vt:lpstr>Тема Office</vt:lpstr>
      <vt:lpstr>Проект: «Как гусеница превращается в бабочку?»</vt:lpstr>
      <vt:lpstr>Цель проекта: </vt:lpstr>
      <vt:lpstr>Этапы работы над проектом: </vt:lpstr>
      <vt:lpstr>От яйца до бабочки…</vt:lpstr>
      <vt:lpstr>Медведица бурая </vt:lpstr>
      <vt:lpstr>Перламутровка блестящая </vt:lpstr>
      <vt:lpstr>PowerPoint 演示文稿</vt:lpstr>
      <vt:lpstr>Процесс появления бабочки на примере Перламутровки блестящей</vt:lpstr>
      <vt:lpstr>Махаон  </vt:lpstr>
      <vt:lpstr>PowerPoint 演示文稿</vt:lpstr>
      <vt:lpstr>Крапивница </vt:lpstr>
      <vt:lpstr>Процесс превращения гусеницы в куколку на примере Крапивницы</vt:lpstr>
      <vt:lpstr>Капюшонница салатная </vt:lpstr>
      <vt:lpstr>Наблюдения без результатов – интересный опыт!  </vt:lpstr>
      <vt:lpstr>Ответы эксперта – энтомолога</vt:lpstr>
      <vt:lpstr>Выводы</vt:lpstr>
      <vt:lpstr>Подведение итогов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Пользователь</cp:lastModifiedBy>
  <cp:revision>83</cp:revision>
  <dcterms:created xsi:type="dcterms:W3CDTF">2018-08-10T09:00:00Z</dcterms:created>
  <dcterms:modified xsi:type="dcterms:W3CDTF">2025-12-28T21:59:21Z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9B9653086F59408085D039E281469731_12</vt:lpwstr>
  </property>
  <property fmtid="{D5CDD505-2E9C-101B-9397-08002B2CF9AE}" pid="3" name="KSOProductBuildVer">
    <vt:lpwstr>1049-12.2.0.23155</vt:lpwstr>
  </property>
</Properties>
</file>